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1" r:id="rId4"/>
    <p:sldId id="257" r:id="rId5"/>
    <p:sldId id="260" r:id="rId6"/>
    <p:sldId id="277" r:id="rId7"/>
    <p:sldId id="271" r:id="rId8"/>
    <p:sldId id="272" r:id="rId9"/>
    <p:sldId id="259" r:id="rId10"/>
    <p:sldId id="278" r:id="rId11"/>
    <p:sldId id="270" r:id="rId12"/>
    <p:sldId id="274" r:id="rId13"/>
    <p:sldId id="269" r:id="rId14"/>
    <p:sldId id="279" r:id="rId15"/>
    <p:sldId id="267" r:id="rId16"/>
    <p:sldId id="275" r:id="rId17"/>
    <p:sldId id="273" r:id="rId18"/>
    <p:sldId id="266"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0A0"/>
    <a:srgbClr val="C7131A"/>
    <a:srgbClr val="F1EAE9"/>
    <a:srgbClr val="CE3B41"/>
    <a:srgbClr val="C00000"/>
    <a:srgbClr val="D0151D"/>
    <a:srgbClr val="17375E"/>
    <a:srgbClr val="EDE6E5"/>
    <a:srgbClr val="005A9A"/>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C5837-644C-471B-AD56-6F2E4766487F}" type="datetimeFigureOut">
              <a:rPr lang="en-US" smtClean="0"/>
              <a:t>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A972F-5539-4C8E-8C3C-E396AE5DEA99}" type="slidenum">
              <a:rPr lang="en-US" smtClean="0"/>
              <a:t>‹#›</a:t>
            </a:fld>
            <a:endParaRPr lang="en-US"/>
          </a:p>
        </p:txBody>
      </p:sp>
    </p:spTree>
    <p:extLst>
      <p:ext uri="{BB962C8B-B14F-4D97-AF65-F5344CB8AC3E}">
        <p14:creationId xmlns:p14="http://schemas.microsoft.com/office/powerpoint/2010/main" val="842291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A972F-5539-4C8E-8C3C-E396AE5DEA99}" type="slidenum">
              <a:rPr lang="en-US" smtClean="0"/>
              <a:t>5</a:t>
            </a:fld>
            <a:endParaRPr lang="en-US"/>
          </a:p>
        </p:txBody>
      </p:sp>
    </p:spTree>
    <p:extLst>
      <p:ext uri="{BB962C8B-B14F-4D97-AF65-F5344CB8AC3E}">
        <p14:creationId xmlns:p14="http://schemas.microsoft.com/office/powerpoint/2010/main" val="123363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2CCC05-517C-4512-8539-D041DB551702}"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52B0D-A402-4836-B103-CC9FAE638206}" type="slidenum">
              <a:rPr lang="en-US" smtClean="0"/>
              <a:t>‹#›</a:t>
            </a:fld>
            <a:endParaRPr lang="en-US"/>
          </a:p>
        </p:txBody>
      </p:sp>
    </p:spTree>
    <p:extLst>
      <p:ext uri="{BB962C8B-B14F-4D97-AF65-F5344CB8AC3E}">
        <p14:creationId xmlns:p14="http://schemas.microsoft.com/office/powerpoint/2010/main" val="54217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CC05-517C-4512-8539-D041DB551702}"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52B0D-A402-4836-B103-CC9FAE638206}" type="slidenum">
              <a:rPr lang="en-US" smtClean="0"/>
              <a:t>‹#›</a:t>
            </a:fld>
            <a:endParaRPr lang="en-US"/>
          </a:p>
        </p:txBody>
      </p:sp>
    </p:spTree>
    <p:extLst>
      <p:ext uri="{BB962C8B-B14F-4D97-AF65-F5344CB8AC3E}">
        <p14:creationId xmlns:p14="http://schemas.microsoft.com/office/powerpoint/2010/main" val="1105458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CC05-517C-4512-8539-D041DB551702}"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52B0D-A402-4836-B103-CC9FAE638206}" type="slidenum">
              <a:rPr lang="en-US" smtClean="0"/>
              <a:t>‹#›</a:t>
            </a:fld>
            <a:endParaRPr lang="en-US"/>
          </a:p>
        </p:txBody>
      </p:sp>
    </p:spTree>
    <p:extLst>
      <p:ext uri="{BB962C8B-B14F-4D97-AF65-F5344CB8AC3E}">
        <p14:creationId xmlns:p14="http://schemas.microsoft.com/office/powerpoint/2010/main" val="346644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CC05-517C-4512-8539-D041DB551702}"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52B0D-A402-4836-B103-CC9FAE638206}" type="slidenum">
              <a:rPr lang="en-US" smtClean="0"/>
              <a:t>‹#›</a:t>
            </a:fld>
            <a:endParaRPr lang="en-US"/>
          </a:p>
        </p:txBody>
      </p:sp>
    </p:spTree>
    <p:extLst>
      <p:ext uri="{BB962C8B-B14F-4D97-AF65-F5344CB8AC3E}">
        <p14:creationId xmlns:p14="http://schemas.microsoft.com/office/powerpoint/2010/main" val="561647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2CCC05-517C-4512-8539-D041DB551702}"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52B0D-A402-4836-B103-CC9FAE638206}" type="slidenum">
              <a:rPr lang="en-US" smtClean="0"/>
              <a:t>‹#›</a:t>
            </a:fld>
            <a:endParaRPr lang="en-US"/>
          </a:p>
        </p:txBody>
      </p:sp>
    </p:spTree>
    <p:extLst>
      <p:ext uri="{BB962C8B-B14F-4D97-AF65-F5344CB8AC3E}">
        <p14:creationId xmlns:p14="http://schemas.microsoft.com/office/powerpoint/2010/main" val="226008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2CCC05-517C-4512-8539-D041DB551702}"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52B0D-A402-4836-B103-CC9FAE638206}" type="slidenum">
              <a:rPr lang="en-US" smtClean="0"/>
              <a:t>‹#›</a:t>
            </a:fld>
            <a:endParaRPr lang="en-US"/>
          </a:p>
        </p:txBody>
      </p:sp>
    </p:spTree>
    <p:extLst>
      <p:ext uri="{BB962C8B-B14F-4D97-AF65-F5344CB8AC3E}">
        <p14:creationId xmlns:p14="http://schemas.microsoft.com/office/powerpoint/2010/main" val="55181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2CCC05-517C-4512-8539-D041DB551702}" type="datetimeFigureOut">
              <a:rPr lang="en-US" smtClean="0"/>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52B0D-A402-4836-B103-CC9FAE638206}" type="slidenum">
              <a:rPr lang="en-US" smtClean="0"/>
              <a:t>‹#›</a:t>
            </a:fld>
            <a:endParaRPr lang="en-US"/>
          </a:p>
        </p:txBody>
      </p:sp>
    </p:spTree>
    <p:extLst>
      <p:ext uri="{BB962C8B-B14F-4D97-AF65-F5344CB8AC3E}">
        <p14:creationId xmlns:p14="http://schemas.microsoft.com/office/powerpoint/2010/main" val="126500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2CCC05-517C-4512-8539-D041DB551702}" type="datetimeFigureOut">
              <a:rPr lang="en-US" smtClean="0"/>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52B0D-A402-4836-B103-CC9FAE638206}" type="slidenum">
              <a:rPr lang="en-US" smtClean="0"/>
              <a:t>‹#›</a:t>
            </a:fld>
            <a:endParaRPr lang="en-US"/>
          </a:p>
        </p:txBody>
      </p:sp>
    </p:spTree>
    <p:extLst>
      <p:ext uri="{BB962C8B-B14F-4D97-AF65-F5344CB8AC3E}">
        <p14:creationId xmlns:p14="http://schemas.microsoft.com/office/powerpoint/2010/main" val="1574398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CCC05-517C-4512-8539-D041DB551702}" type="datetimeFigureOut">
              <a:rPr lang="en-US" smtClean="0"/>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52B0D-A402-4836-B103-CC9FAE638206}" type="slidenum">
              <a:rPr lang="en-US" smtClean="0"/>
              <a:t>‹#›</a:t>
            </a:fld>
            <a:endParaRPr lang="en-US"/>
          </a:p>
        </p:txBody>
      </p:sp>
    </p:spTree>
    <p:extLst>
      <p:ext uri="{BB962C8B-B14F-4D97-AF65-F5344CB8AC3E}">
        <p14:creationId xmlns:p14="http://schemas.microsoft.com/office/powerpoint/2010/main" val="3187623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CCC05-517C-4512-8539-D041DB551702}"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52B0D-A402-4836-B103-CC9FAE638206}" type="slidenum">
              <a:rPr lang="en-US" smtClean="0"/>
              <a:t>‹#›</a:t>
            </a:fld>
            <a:endParaRPr lang="en-US"/>
          </a:p>
        </p:txBody>
      </p:sp>
    </p:spTree>
    <p:extLst>
      <p:ext uri="{BB962C8B-B14F-4D97-AF65-F5344CB8AC3E}">
        <p14:creationId xmlns:p14="http://schemas.microsoft.com/office/powerpoint/2010/main" val="341903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CCC05-517C-4512-8539-D041DB551702}"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52B0D-A402-4836-B103-CC9FAE638206}" type="slidenum">
              <a:rPr lang="en-US" smtClean="0"/>
              <a:t>‹#›</a:t>
            </a:fld>
            <a:endParaRPr lang="en-US"/>
          </a:p>
        </p:txBody>
      </p:sp>
    </p:spTree>
    <p:extLst>
      <p:ext uri="{BB962C8B-B14F-4D97-AF65-F5344CB8AC3E}">
        <p14:creationId xmlns:p14="http://schemas.microsoft.com/office/powerpoint/2010/main" val="484928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CCC05-517C-4512-8539-D041DB551702}" type="datetimeFigureOut">
              <a:rPr lang="en-US" smtClean="0"/>
              <a:t>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52B0D-A402-4836-B103-CC9FAE638206}" type="slidenum">
              <a:rPr lang="en-US" smtClean="0"/>
              <a:t>‹#›</a:t>
            </a:fld>
            <a:endParaRPr lang="en-US"/>
          </a:p>
        </p:txBody>
      </p:sp>
    </p:spTree>
    <p:extLst>
      <p:ext uri="{BB962C8B-B14F-4D97-AF65-F5344CB8AC3E}">
        <p14:creationId xmlns:p14="http://schemas.microsoft.com/office/powerpoint/2010/main" val="2089048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s://www.youtube.com/watch?v=x5ME_u3KGP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hyperlink" Target="http://youtu.be/f2Isa-I0zy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5.jpe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hyperlink" Target="http://youtu.be/f2Isa-I0zy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hyperlink" Target="https://www.youtube.com/watch?v=x5ME_u3KGPI"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3.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hyperlink" Target="https://www.youtube.com/watch?v=x5ME_u3KGPI"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youtube.com/watch?v=x5ME_u3KGPI" TargetMode="External"/><Relationship Id="rId5" Type="http://schemas.openxmlformats.org/officeDocument/2006/relationships/image" Target="../media/image5.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Unknown.jpeg"/>
          <p:cNvPicPr>
            <a:picLocks noGrp="1" noChangeAspect="1"/>
          </p:cNvPicPr>
          <p:nvPr>
            <p:ph idx="1"/>
          </p:nvPr>
        </p:nvPicPr>
        <p:blipFill>
          <a:blip r:embed="rId2">
            <a:extLst>
              <a:ext uri="{28A0092B-C50C-407E-A947-70E740481C1C}">
                <a14:useLocalDpi xmlns:a14="http://schemas.microsoft.com/office/drawing/2010/main" val="0"/>
              </a:ext>
            </a:extLst>
          </a:blip>
          <a:srcRect l="-68144" r="-68144"/>
          <a:stretch>
            <a:fillRect/>
          </a:stretch>
        </p:blipFill>
        <p:spPr/>
      </p:pic>
      <p:pic>
        <p:nvPicPr>
          <p:cNvPr id="15364" name="Picture 4" descr="E:\Digital Scrapbooking\flergs-prettylittlethings-pp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4" cstate="print"/>
          <a:srcRect/>
          <a:stretch>
            <a:fillRect/>
          </a:stretch>
        </p:blipFill>
        <p:spPr bwMode="auto">
          <a:xfrm>
            <a:off x="0" y="17060"/>
            <a:ext cx="9144000" cy="6858000"/>
          </a:xfrm>
          <a:prstGeom prst="rect">
            <a:avLst/>
          </a:prstGeom>
          <a:noFill/>
        </p:spPr>
      </p:pic>
      <p:pic>
        <p:nvPicPr>
          <p:cNvPr id="1027" name="Picture 3" descr="G:\Digital Scrapbooking\JPaige_SensitiveBoy_BinderClip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200000">
            <a:off x="1875218" y="3958231"/>
            <a:ext cx="1100403" cy="1696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Digital Scrapbooking\jbillingsley-topten-paper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190" y="2032793"/>
            <a:ext cx="3142457"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G:\Digital Scrapbooking\JPaige_SensitiveBoy_BinderClip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173071">
            <a:off x="1094289" y="1433298"/>
            <a:ext cx="1100403" cy="16960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Digital Scrapbooking\lliella_LittleRed_paper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5855" y="2057400"/>
            <a:ext cx="3583745"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685800"/>
            <a:ext cx="7239000" cy="1015663"/>
          </a:xfrm>
          <a:prstGeom prst="rect">
            <a:avLst/>
          </a:prstGeom>
          <a:noFill/>
        </p:spPr>
        <p:txBody>
          <a:bodyPr wrap="square" rtlCol="0">
            <a:spAutoFit/>
          </a:bodyPr>
          <a:lstStyle/>
          <a:p>
            <a:pPr algn="ctr"/>
            <a:r>
              <a:rPr lang="en-US" sz="6000" b="1" dirty="0" smtClean="0">
                <a:latin typeface="Gisha" panose="020B0502040204020203" pitchFamily="34" charset="-79"/>
                <a:cs typeface="Gisha" panose="020B0502040204020203" pitchFamily="34" charset="-79"/>
              </a:rPr>
              <a:t>Editing Invitation</a:t>
            </a:r>
            <a:endParaRPr lang="en-US" sz="6000" b="1" dirty="0">
              <a:latin typeface="Gisha" panose="020B0502040204020203" pitchFamily="34" charset="-79"/>
              <a:cs typeface="Gisha" panose="020B0502040204020203" pitchFamily="34" charset="-79"/>
            </a:endParaRPr>
          </a:p>
        </p:txBody>
      </p:sp>
      <p:sp>
        <p:nvSpPr>
          <p:cNvPr id="4" name="TextBox 3"/>
          <p:cNvSpPr txBox="1"/>
          <p:nvPr/>
        </p:nvSpPr>
        <p:spPr>
          <a:xfrm>
            <a:off x="838200" y="2895600"/>
            <a:ext cx="3142456" cy="1800493"/>
          </a:xfrm>
          <a:prstGeom prst="rect">
            <a:avLst/>
          </a:prstGeom>
          <a:noFill/>
        </p:spPr>
        <p:txBody>
          <a:bodyPr wrap="square" rtlCol="0">
            <a:spAutoFit/>
          </a:bodyPr>
          <a:lstStyle/>
          <a:p>
            <a:pPr algn="ctr"/>
            <a:r>
              <a:rPr lang="en-US" sz="3700" b="1" dirty="0" smtClean="0"/>
              <a:t>Grade 3</a:t>
            </a:r>
          </a:p>
          <a:p>
            <a:pPr algn="ctr"/>
            <a:r>
              <a:rPr lang="en-US" sz="3700" b="1" dirty="0" smtClean="0"/>
              <a:t>Apostrophes in Possessives </a:t>
            </a:r>
            <a:endParaRPr lang="en-US" sz="3700" b="1" dirty="0"/>
          </a:p>
        </p:txBody>
      </p:sp>
      <p:pic>
        <p:nvPicPr>
          <p:cNvPr id="8" name="Picture 7"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965" y="2303545"/>
            <a:ext cx="2880563" cy="3743270"/>
          </a:xfrm>
          <a:prstGeom prst="rect">
            <a:avLst/>
          </a:prstGeom>
        </p:spPr>
      </p:pic>
      <p:pic>
        <p:nvPicPr>
          <p:cNvPr id="1035" name="Picture 11" descr="G:\Digital Scrapbooking\jbillingsley-topten-journal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90599" y="5638800"/>
            <a:ext cx="1295401" cy="584775"/>
          </a:xfrm>
          <a:prstGeom prst="rect">
            <a:avLst/>
          </a:prstGeom>
          <a:noFill/>
        </p:spPr>
        <p:txBody>
          <a:bodyPr wrap="square" rtlCol="0">
            <a:spAutoFit/>
          </a:bodyPr>
          <a:lstStyle/>
          <a:p>
            <a:r>
              <a:rPr lang="en-US" sz="3200" b="1" dirty="0" smtClean="0">
                <a:latin typeface="Gisha" panose="020B0502040204020203" pitchFamily="34" charset="-79"/>
                <a:cs typeface="Gisha" panose="020B0502040204020203" pitchFamily="34" charset="-79"/>
              </a:rPr>
              <a:t>Day 1</a:t>
            </a:r>
            <a:endParaRPr lang="en-US" sz="3200" b="1" dirty="0">
              <a:latin typeface="Gisha" panose="020B0502040204020203" pitchFamily="34" charset="-79"/>
              <a:cs typeface="Gisha" panose="020B0502040204020203" pitchFamily="34" charset="-79"/>
            </a:endParaRPr>
          </a:p>
        </p:txBody>
      </p:sp>
      <p:pic>
        <p:nvPicPr>
          <p:cNvPr id="17" name="Picture 16" descr="cluck.png">
            <a:hlinkClick r:id="rId9"/>
          </p:cNvPr>
          <p:cNvPicPr>
            <a:picLocks noChangeAspect="1"/>
          </p:cNvPicPr>
          <p:nvPr/>
        </p:nvPicPr>
        <p:blipFill>
          <a:blip r:embed="rId10"/>
          <a:srcRect l="21387" r="20591"/>
          <a:stretch>
            <a:fillRect/>
          </a:stretch>
        </p:blipFill>
        <p:spPr>
          <a:xfrm>
            <a:off x="2538892" y="4587207"/>
            <a:ext cx="1031897" cy="1742249"/>
          </a:xfrm>
          <a:prstGeom prst="rect">
            <a:avLst/>
          </a:prstGeom>
        </p:spPr>
      </p:pic>
      <p:pic>
        <p:nvPicPr>
          <p:cNvPr id="18" name="Picture 17" descr="farm_rooster_and_hens_ow.png"/>
          <p:cNvPicPr>
            <a:picLocks noChangeAspect="1"/>
          </p:cNvPicPr>
          <p:nvPr/>
        </p:nvPicPr>
        <p:blipFill>
          <a:blip r:embed="rId11"/>
          <a:srcRect r="32440"/>
          <a:stretch>
            <a:fillRect/>
          </a:stretch>
        </p:blipFill>
        <p:spPr>
          <a:xfrm>
            <a:off x="3054840" y="1746340"/>
            <a:ext cx="1324314" cy="1056877"/>
          </a:xfrm>
          <a:prstGeom prst="rect">
            <a:avLst/>
          </a:prstGeom>
        </p:spPr>
      </p:pic>
      <p:pic>
        <p:nvPicPr>
          <p:cNvPr id="1030" name="Picture 6" descr="G:\Digital Scrapbooking\MyFavThingsFREE_JeanellePaige_ButtonR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20000" y="2133600"/>
            <a:ext cx="512763" cy="5064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Digital Scrapbooking\MyFavThingsFREE_JeanellePaige_ButtonR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27588" y="5537993"/>
            <a:ext cx="512763" cy="50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16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from="(-#ppt_w/2)" to="(#ppt_x)" calcmode="lin" valueType="num">
                                      <p:cBhvr>
                                        <p:cTn id="7" dur="600" fill="hold">
                                          <p:stCondLst>
                                            <p:cond delay="0"/>
                                          </p:stCondLst>
                                        </p:cTn>
                                        <p:tgtEl>
                                          <p:spTgt spid="17"/>
                                        </p:tgtEl>
                                        <p:attrNameLst>
                                          <p:attrName>ppt_x</p:attrName>
                                        </p:attrNameLst>
                                      </p:cBhvr>
                                    </p:anim>
                                    <p:anim from="0" to="-1.0" calcmode="lin" valueType="num">
                                      <p:cBhvr>
                                        <p:cTn id="8" dur="200" decel="50000" autoRev="1" fill="hold">
                                          <p:stCondLst>
                                            <p:cond delay="600"/>
                                          </p:stCondLst>
                                        </p:cTn>
                                        <p:tgtEl>
                                          <p:spTgt spid="17"/>
                                        </p:tgtEl>
                                        <p:attrNameLst>
                                          <p:attrName>xshear</p:attrName>
                                        </p:attrNameLst>
                                      </p:cBhvr>
                                    </p:anim>
                                    <p:animScale>
                                      <p:cBhvr>
                                        <p:cTn id="9" dur="200" decel="100000" autoRev="1" fill="hold">
                                          <p:stCondLst>
                                            <p:cond delay="600"/>
                                          </p:stCondLst>
                                        </p:cTn>
                                        <p:tgtEl>
                                          <p:spTgt spid="17"/>
                                        </p:tgtEl>
                                      </p:cBhvr>
                                      <p:from x="100000" y="100000"/>
                                      <p:to x="80000" y="100000"/>
                                    </p:animScale>
                                    <p:anim by="(#ppt_h/3+#ppt_w*0.1)" calcmode="lin" valueType="num">
                                      <p:cBhvr additive="sum">
                                        <p:cTn id="10" dur="200" decel="100000" autoRev="1" fill="hold">
                                          <p:stCondLst>
                                            <p:cond delay="600"/>
                                          </p:stCondLst>
                                        </p:cTn>
                                        <p:tgtEl>
                                          <p:spTgt spid="17"/>
                                        </p:tgtEl>
                                        <p:attrNameLst>
                                          <p:attrName>ppt_x</p:attrName>
                                        </p:attrNameLst>
                                      </p:cBhvr>
                                    </p:anim>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80">
                                          <p:stCondLst>
                                            <p:cond delay="0"/>
                                          </p:stCondLst>
                                        </p:cTn>
                                        <p:tgtEl>
                                          <p:spTgt spid="18"/>
                                        </p:tgtEl>
                                      </p:cBhvr>
                                    </p:animEffect>
                                    <p:anim calcmode="lin" valueType="num">
                                      <p:cBhvr>
                                        <p:cTn id="1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0" dur="26">
                                          <p:stCondLst>
                                            <p:cond delay="650"/>
                                          </p:stCondLst>
                                        </p:cTn>
                                        <p:tgtEl>
                                          <p:spTgt spid="18"/>
                                        </p:tgtEl>
                                      </p:cBhvr>
                                      <p:to x="100000" y="60000"/>
                                    </p:animScale>
                                    <p:animScale>
                                      <p:cBhvr>
                                        <p:cTn id="21" dur="166" decel="50000">
                                          <p:stCondLst>
                                            <p:cond delay="676"/>
                                          </p:stCondLst>
                                        </p:cTn>
                                        <p:tgtEl>
                                          <p:spTgt spid="18"/>
                                        </p:tgtEl>
                                      </p:cBhvr>
                                      <p:to x="100000" y="100000"/>
                                    </p:animScale>
                                    <p:animScale>
                                      <p:cBhvr>
                                        <p:cTn id="22" dur="26">
                                          <p:stCondLst>
                                            <p:cond delay="1312"/>
                                          </p:stCondLst>
                                        </p:cTn>
                                        <p:tgtEl>
                                          <p:spTgt spid="18"/>
                                        </p:tgtEl>
                                      </p:cBhvr>
                                      <p:to x="100000" y="80000"/>
                                    </p:animScale>
                                    <p:animScale>
                                      <p:cBhvr>
                                        <p:cTn id="23" dur="166" decel="50000">
                                          <p:stCondLst>
                                            <p:cond delay="1338"/>
                                          </p:stCondLst>
                                        </p:cTn>
                                        <p:tgtEl>
                                          <p:spTgt spid="18"/>
                                        </p:tgtEl>
                                      </p:cBhvr>
                                      <p:to x="100000" y="100000"/>
                                    </p:animScale>
                                    <p:animScale>
                                      <p:cBhvr>
                                        <p:cTn id="24" dur="26">
                                          <p:stCondLst>
                                            <p:cond delay="1642"/>
                                          </p:stCondLst>
                                        </p:cTn>
                                        <p:tgtEl>
                                          <p:spTgt spid="18"/>
                                        </p:tgtEl>
                                      </p:cBhvr>
                                      <p:to x="100000" y="90000"/>
                                    </p:animScale>
                                    <p:animScale>
                                      <p:cBhvr>
                                        <p:cTn id="25" dur="166" decel="50000">
                                          <p:stCondLst>
                                            <p:cond delay="1668"/>
                                          </p:stCondLst>
                                        </p:cTn>
                                        <p:tgtEl>
                                          <p:spTgt spid="18"/>
                                        </p:tgtEl>
                                      </p:cBhvr>
                                      <p:to x="100000" y="100000"/>
                                    </p:animScale>
                                    <p:animScale>
                                      <p:cBhvr>
                                        <p:cTn id="26" dur="26">
                                          <p:stCondLst>
                                            <p:cond delay="1808"/>
                                          </p:stCondLst>
                                        </p:cTn>
                                        <p:tgtEl>
                                          <p:spTgt spid="18"/>
                                        </p:tgtEl>
                                      </p:cBhvr>
                                      <p:to x="100000" y="95000"/>
                                    </p:animScale>
                                    <p:animScale>
                                      <p:cBhvr>
                                        <p:cTn id="27"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17060"/>
            <a:ext cx="9144000" cy="6858000"/>
          </a:xfrm>
          <a:prstGeom prst="rect">
            <a:avLst/>
          </a:prstGeom>
          <a:noFill/>
        </p:spPr>
      </p:pic>
      <p:pic>
        <p:nvPicPr>
          <p:cNvPr id="1028" name="Picture 4" descr="G:\Digital Scrapbooking\jbillingsley-topten-pap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082" y="1220476"/>
            <a:ext cx="7451610" cy="38615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0495" y="678175"/>
            <a:ext cx="7239000" cy="1200329"/>
          </a:xfrm>
          <a:prstGeom prst="rect">
            <a:avLst/>
          </a:prstGeom>
          <a:noFill/>
        </p:spPr>
        <p:txBody>
          <a:bodyPr wrap="square" rtlCol="0">
            <a:spAutoFit/>
          </a:bodyPr>
          <a:lstStyle/>
          <a:p>
            <a:pPr algn="ctr"/>
            <a:r>
              <a:rPr lang="en-US" sz="3600" b="1" dirty="0" smtClean="0">
                <a:latin typeface="Gisha" panose="020B0502040204020203" pitchFamily="34" charset="-79"/>
                <a:cs typeface="Gisha" panose="020B0502040204020203" pitchFamily="34" charset="-79"/>
              </a:rPr>
              <a:t>Captain Cluck to the Rescue with… </a:t>
            </a:r>
            <a:r>
              <a:rPr lang="en-US" sz="3600" b="1" dirty="0" smtClean="0">
                <a:solidFill>
                  <a:srgbClr val="FF0000"/>
                </a:solidFill>
                <a:latin typeface="Gisha" panose="020B0502040204020203" pitchFamily="34" charset="-79"/>
                <a:cs typeface="Gisha" panose="020B0502040204020203" pitchFamily="34" charset="-79"/>
              </a:rPr>
              <a:t>apostrophes</a:t>
            </a:r>
            <a:endParaRPr lang="en-US" sz="3600" b="1" dirty="0">
              <a:solidFill>
                <a:srgbClr val="FF0000"/>
              </a:solidFill>
              <a:latin typeface="Gisha" panose="020B0502040204020203" pitchFamily="34" charset="-79"/>
              <a:cs typeface="Gisha" panose="020B0502040204020203" pitchFamily="34" charset="-79"/>
            </a:endParaRPr>
          </a:p>
        </p:txBody>
      </p:sp>
      <p:pic>
        <p:nvPicPr>
          <p:cNvPr id="1035" name="Picture 11" descr="G:\Digital Scrapbooking\jbillingsley-topten-journa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5638800"/>
            <a:ext cx="1295401" cy="584775"/>
          </a:xfrm>
          <a:prstGeom prst="rect">
            <a:avLst/>
          </a:prstGeom>
          <a:noFill/>
        </p:spPr>
        <p:txBody>
          <a:bodyPr wrap="square" rtlCol="0">
            <a:spAutoFit/>
          </a:bodyPr>
          <a:lstStyle/>
          <a:p>
            <a:r>
              <a:rPr lang="en-US" sz="3200" b="1" dirty="0" smtClean="0">
                <a:latin typeface="Gisha" panose="020B0502040204020203" pitchFamily="34" charset="-79"/>
                <a:cs typeface="Gisha" panose="020B0502040204020203" pitchFamily="34" charset="-79"/>
              </a:rPr>
              <a:t>Day 3</a:t>
            </a:r>
            <a:endParaRPr lang="en-US" sz="3200" b="1" dirty="0">
              <a:latin typeface="Gisha" panose="020B0502040204020203" pitchFamily="34" charset="-79"/>
              <a:cs typeface="Gisha" panose="020B0502040204020203" pitchFamily="34" charset="-79"/>
            </a:endParaRPr>
          </a:p>
        </p:txBody>
      </p:sp>
      <p:pic>
        <p:nvPicPr>
          <p:cNvPr id="10" name="Picture 3" descr="G:\Digital Scrapbooking\JPaige_SensitiveBoy_BinderClip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73071">
            <a:off x="1094289" y="909212"/>
            <a:ext cx="1100403" cy="16960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luck.png">
            <a:hlinkClick r:id="rId7"/>
          </p:cNvPr>
          <p:cNvPicPr>
            <a:picLocks noChangeAspect="1"/>
          </p:cNvPicPr>
          <p:nvPr/>
        </p:nvPicPr>
        <p:blipFill>
          <a:blip r:embed="rId8"/>
          <a:srcRect l="21387" r="20591"/>
          <a:stretch>
            <a:fillRect/>
          </a:stretch>
        </p:blipFill>
        <p:spPr>
          <a:xfrm>
            <a:off x="3551296" y="1827701"/>
            <a:ext cx="2118315" cy="3576550"/>
          </a:xfrm>
          <a:prstGeom prst="rect">
            <a:avLst/>
          </a:prstGeom>
        </p:spPr>
      </p:pic>
      <p:sp>
        <p:nvSpPr>
          <p:cNvPr id="21" name="Oval Callout 20"/>
          <p:cNvSpPr/>
          <p:nvPr/>
        </p:nvSpPr>
        <p:spPr>
          <a:xfrm>
            <a:off x="738042" y="2397047"/>
            <a:ext cx="2813254" cy="2098753"/>
          </a:xfrm>
          <a:prstGeom prst="wedgeEllipseCallout">
            <a:avLst>
              <a:gd name="adj1" fmla="val 76012"/>
              <a:gd name="adj2" fmla="val -18842"/>
            </a:avLst>
          </a:prstGeom>
          <a:ln/>
        </p:spPr>
        <p:style>
          <a:lnRef idx="1">
            <a:schemeClr val="accent4"/>
          </a:lnRef>
          <a:fillRef idx="3">
            <a:schemeClr val="accent4"/>
          </a:fillRef>
          <a:effectRef idx="2">
            <a:schemeClr val="accent4"/>
          </a:effectRef>
          <a:fontRef idx="minor">
            <a:schemeClr val="lt1"/>
          </a:fontRef>
        </p:style>
        <p:txBody>
          <a:bodyPr/>
          <a:lstStyle/>
          <a:p>
            <a:pPr algn="ctr"/>
            <a:r>
              <a:rPr lang="en-US" dirty="0" smtClean="0">
                <a:latin typeface="Comic Sans MS"/>
                <a:cs typeface="Comic Sans MS"/>
              </a:rPr>
              <a:t>How about we watch the other chickens’ favorite video. </a:t>
            </a:r>
            <a:endParaRPr lang="en-US" sz="1800" dirty="0">
              <a:latin typeface="Comic Sans MS"/>
              <a:cs typeface="Comic Sans MS"/>
            </a:endParaRPr>
          </a:p>
        </p:txBody>
      </p:sp>
      <p:pic>
        <p:nvPicPr>
          <p:cNvPr id="22" name="Picture 21" descr="farm_rooster_and_hens_ow.png"/>
          <p:cNvPicPr>
            <a:picLocks noChangeAspect="1"/>
          </p:cNvPicPr>
          <p:nvPr/>
        </p:nvPicPr>
        <p:blipFill>
          <a:blip r:embed="rId9"/>
          <a:srcRect r="32440"/>
          <a:stretch>
            <a:fillRect/>
          </a:stretch>
        </p:blipFill>
        <p:spPr>
          <a:xfrm>
            <a:off x="5180404" y="3612139"/>
            <a:ext cx="2718598" cy="2169594"/>
          </a:xfrm>
          <a:prstGeom prst="rect">
            <a:avLst/>
          </a:prstGeom>
        </p:spPr>
      </p:pic>
      <p:sp>
        <p:nvSpPr>
          <p:cNvPr id="7" name="Down Arrow 6"/>
          <p:cNvSpPr/>
          <p:nvPr/>
        </p:nvSpPr>
        <p:spPr>
          <a:xfrm rot="693827">
            <a:off x="7068248" y="2081111"/>
            <a:ext cx="1061934" cy="2447448"/>
          </a:xfrm>
          <a:prstGeom prst="downArrow">
            <a:avLst/>
          </a:prstGeom>
          <a:solidFill>
            <a:srgbClr val="D0151D"/>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 name="Down Arrow 15"/>
          <p:cNvSpPr/>
          <p:nvPr/>
        </p:nvSpPr>
        <p:spPr>
          <a:xfrm rot="693827">
            <a:off x="6236775" y="2134485"/>
            <a:ext cx="1061934" cy="2644368"/>
          </a:xfrm>
          <a:prstGeom prst="downArrow">
            <a:avLst/>
          </a:prstGeom>
          <a:solidFill>
            <a:srgbClr val="D0151D"/>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Other chickens</a:t>
            </a:r>
            <a:endParaRPr lang="en-US" dirty="0"/>
          </a:p>
        </p:txBody>
      </p:sp>
      <p:sp>
        <p:nvSpPr>
          <p:cNvPr id="17" name="Down Arrow 16"/>
          <p:cNvSpPr/>
          <p:nvPr/>
        </p:nvSpPr>
        <p:spPr>
          <a:xfrm rot="693827">
            <a:off x="5462517" y="2375610"/>
            <a:ext cx="1061934" cy="1460648"/>
          </a:xfrm>
          <a:prstGeom prst="downArrow">
            <a:avLst/>
          </a:prstGeom>
          <a:solidFill>
            <a:srgbClr val="D0151D"/>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Tree>
    <p:extLst>
      <p:ext uri="{BB962C8B-B14F-4D97-AF65-F5344CB8AC3E}">
        <p14:creationId xmlns:p14="http://schemas.microsoft.com/office/powerpoint/2010/main" val="3759463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80">
                                          <p:stCondLst>
                                            <p:cond delay="0"/>
                                          </p:stCondLst>
                                        </p:cTn>
                                        <p:tgtEl>
                                          <p:spTgt spid="22"/>
                                        </p:tgtEl>
                                      </p:cBhvr>
                                    </p:animEffect>
                                    <p:anim calcmode="lin" valueType="num">
                                      <p:cBhvr>
                                        <p:cTn id="2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5" dur="26">
                                          <p:stCondLst>
                                            <p:cond delay="650"/>
                                          </p:stCondLst>
                                        </p:cTn>
                                        <p:tgtEl>
                                          <p:spTgt spid="22"/>
                                        </p:tgtEl>
                                      </p:cBhvr>
                                      <p:to x="100000" y="60000"/>
                                    </p:animScale>
                                    <p:animScale>
                                      <p:cBhvr>
                                        <p:cTn id="26" dur="166" decel="50000">
                                          <p:stCondLst>
                                            <p:cond delay="676"/>
                                          </p:stCondLst>
                                        </p:cTn>
                                        <p:tgtEl>
                                          <p:spTgt spid="22"/>
                                        </p:tgtEl>
                                      </p:cBhvr>
                                      <p:to x="100000" y="100000"/>
                                    </p:animScale>
                                    <p:animScale>
                                      <p:cBhvr>
                                        <p:cTn id="27" dur="26">
                                          <p:stCondLst>
                                            <p:cond delay="1312"/>
                                          </p:stCondLst>
                                        </p:cTn>
                                        <p:tgtEl>
                                          <p:spTgt spid="22"/>
                                        </p:tgtEl>
                                      </p:cBhvr>
                                      <p:to x="100000" y="80000"/>
                                    </p:animScale>
                                    <p:animScale>
                                      <p:cBhvr>
                                        <p:cTn id="28" dur="166" decel="50000">
                                          <p:stCondLst>
                                            <p:cond delay="1338"/>
                                          </p:stCondLst>
                                        </p:cTn>
                                        <p:tgtEl>
                                          <p:spTgt spid="22"/>
                                        </p:tgtEl>
                                      </p:cBhvr>
                                      <p:to x="100000" y="100000"/>
                                    </p:animScale>
                                    <p:animScale>
                                      <p:cBhvr>
                                        <p:cTn id="29" dur="26">
                                          <p:stCondLst>
                                            <p:cond delay="1642"/>
                                          </p:stCondLst>
                                        </p:cTn>
                                        <p:tgtEl>
                                          <p:spTgt spid="22"/>
                                        </p:tgtEl>
                                      </p:cBhvr>
                                      <p:to x="100000" y="90000"/>
                                    </p:animScale>
                                    <p:animScale>
                                      <p:cBhvr>
                                        <p:cTn id="30" dur="166" decel="50000">
                                          <p:stCondLst>
                                            <p:cond delay="1668"/>
                                          </p:stCondLst>
                                        </p:cTn>
                                        <p:tgtEl>
                                          <p:spTgt spid="22"/>
                                        </p:tgtEl>
                                      </p:cBhvr>
                                      <p:to x="100000" y="100000"/>
                                    </p:animScale>
                                    <p:animScale>
                                      <p:cBhvr>
                                        <p:cTn id="31" dur="26">
                                          <p:stCondLst>
                                            <p:cond delay="1808"/>
                                          </p:stCondLst>
                                        </p:cTn>
                                        <p:tgtEl>
                                          <p:spTgt spid="22"/>
                                        </p:tgtEl>
                                      </p:cBhvr>
                                      <p:to x="100000" y="95000"/>
                                    </p:animScale>
                                    <p:animScale>
                                      <p:cBhvr>
                                        <p:cTn id="32"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53054" y="1578462"/>
            <a:ext cx="900346" cy="1375450"/>
          </a:xfrm>
        </p:spPr>
      </p:pic>
      <p:pic>
        <p:nvPicPr>
          <p:cNvPr id="15364" name="Picture 4" descr="E:\Digital Scrapbooking\flergs-prettylittlethings-pp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4" cstate="print"/>
          <a:srcRect/>
          <a:stretch>
            <a:fillRect/>
          </a:stretch>
        </p:blipFill>
        <p:spPr bwMode="auto">
          <a:xfrm>
            <a:off x="0" y="17060"/>
            <a:ext cx="9144000" cy="6858000"/>
          </a:xfrm>
          <a:prstGeom prst="rect">
            <a:avLst/>
          </a:prstGeom>
          <a:noFill/>
        </p:spPr>
      </p:pic>
      <p:sp>
        <p:nvSpPr>
          <p:cNvPr id="3" name="TextBox 2"/>
          <p:cNvSpPr txBox="1"/>
          <p:nvPr/>
        </p:nvSpPr>
        <p:spPr>
          <a:xfrm>
            <a:off x="1039837" y="423710"/>
            <a:ext cx="7620000" cy="677108"/>
          </a:xfrm>
          <a:prstGeom prst="rect">
            <a:avLst/>
          </a:prstGeom>
          <a:noFill/>
        </p:spPr>
        <p:txBody>
          <a:bodyPr wrap="square" rtlCol="0">
            <a:spAutoFit/>
          </a:bodyPr>
          <a:lstStyle/>
          <a:p>
            <a:pPr algn="ctr"/>
            <a:r>
              <a:rPr lang="en-US" sz="3800" b="1" dirty="0" smtClean="0">
                <a:solidFill>
                  <a:schemeClr val="tx2">
                    <a:lumMod val="75000"/>
                  </a:schemeClr>
                </a:solidFill>
                <a:latin typeface="Bookman Old Style" panose="02050604050505020204" pitchFamily="18" charset="0"/>
                <a:cs typeface="Gisha" panose="020B0502040204020203" pitchFamily="34" charset="-79"/>
              </a:rPr>
              <a:t>Nouns that end in -s</a:t>
            </a:r>
            <a:endParaRPr lang="en-US" sz="3800" b="1" dirty="0">
              <a:solidFill>
                <a:schemeClr val="tx2">
                  <a:lumMod val="75000"/>
                </a:schemeClr>
              </a:solidFill>
              <a:latin typeface="Bookman Old Style" panose="02050604050505020204" pitchFamily="18" charset="0"/>
              <a:cs typeface="Gisha" panose="020B0502040204020203" pitchFamily="34" charset="-79"/>
            </a:endParaRPr>
          </a:p>
        </p:txBody>
      </p:sp>
      <p:sp>
        <p:nvSpPr>
          <p:cNvPr id="18" name="TextBox 17"/>
          <p:cNvSpPr txBox="1"/>
          <p:nvPr/>
        </p:nvSpPr>
        <p:spPr>
          <a:xfrm>
            <a:off x="1066800" y="1828800"/>
            <a:ext cx="7010400" cy="477054"/>
          </a:xfrm>
          <a:prstGeom prst="rect">
            <a:avLst/>
          </a:prstGeom>
          <a:noFill/>
        </p:spPr>
        <p:txBody>
          <a:bodyPr wrap="square" rtlCol="0">
            <a:spAutoFit/>
          </a:bodyPr>
          <a:lstStyle/>
          <a:p>
            <a:r>
              <a:rPr lang="en-US" sz="2500" dirty="0" smtClean="0"/>
              <a:t>	</a:t>
            </a:r>
            <a:endParaRPr lang="en-US" sz="2600" dirty="0"/>
          </a:p>
        </p:txBody>
      </p:sp>
      <p:pic>
        <p:nvPicPr>
          <p:cNvPr id="11" name="Picture 4" descr="G:\Digital Scrapbooking\jbillingsley-topten-pap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196" y="1013154"/>
            <a:ext cx="7451610" cy="502207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G:\Digital Scrapbooking\jbillingsley-topten-journal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005" y="5745651"/>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0005" y="5766213"/>
            <a:ext cx="1295401" cy="584775"/>
          </a:xfrm>
          <a:prstGeom prst="rect">
            <a:avLst/>
          </a:prstGeom>
          <a:noFill/>
        </p:spPr>
        <p:txBody>
          <a:bodyPr wrap="square" rtlCol="0">
            <a:spAutoFit/>
          </a:bodyPr>
          <a:lstStyle/>
          <a:p>
            <a:r>
              <a:rPr lang="en-US" sz="3200" b="1" dirty="0" smtClean="0">
                <a:solidFill>
                  <a:srgbClr val="17375E"/>
                </a:solidFill>
                <a:latin typeface="Gisha" panose="020B0502040204020203" pitchFamily="34" charset="-79"/>
                <a:cs typeface="Gisha" panose="020B0502040204020203" pitchFamily="34" charset="-79"/>
              </a:rPr>
              <a:t>Day 3 </a:t>
            </a:r>
            <a:endParaRPr lang="en-US" sz="3200" b="1" dirty="0">
              <a:solidFill>
                <a:srgbClr val="17375E"/>
              </a:solidFill>
              <a:latin typeface="Gisha" panose="020B0502040204020203" pitchFamily="34" charset="-79"/>
              <a:cs typeface="Gisha" panose="020B0502040204020203" pitchFamily="34" charset="-79"/>
            </a:endParaRPr>
          </a:p>
        </p:txBody>
      </p:sp>
      <p:sp>
        <p:nvSpPr>
          <p:cNvPr id="4" name="TextBox 3"/>
          <p:cNvSpPr txBox="1"/>
          <p:nvPr/>
        </p:nvSpPr>
        <p:spPr>
          <a:xfrm>
            <a:off x="914400" y="1295400"/>
            <a:ext cx="7239000" cy="769441"/>
          </a:xfrm>
          <a:prstGeom prst="rect">
            <a:avLst/>
          </a:prstGeom>
          <a:noFill/>
        </p:spPr>
        <p:txBody>
          <a:bodyPr wrap="square" rtlCol="0">
            <a:spAutoFit/>
          </a:bodyPr>
          <a:lstStyle/>
          <a:p>
            <a:r>
              <a:rPr lang="en-US" sz="2200" dirty="0" smtClean="0">
                <a:solidFill>
                  <a:srgbClr val="660066"/>
                </a:solidFill>
                <a:latin typeface="Bookman Old Style"/>
                <a:cs typeface="Bookman Old Style"/>
              </a:rPr>
              <a:t>For nouns ending in –s, ask yourself if it is singular or plural.</a:t>
            </a:r>
            <a:endParaRPr lang="en-US" sz="2200" dirty="0">
              <a:solidFill>
                <a:srgbClr val="660066"/>
              </a:solidFill>
              <a:latin typeface="Bookman Old Style"/>
              <a:cs typeface="Bookman Old Style"/>
            </a:endParaRPr>
          </a:p>
        </p:txBody>
      </p:sp>
      <p:sp>
        <p:nvSpPr>
          <p:cNvPr id="7" name="TextBox 6"/>
          <p:cNvSpPr txBox="1"/>
          <p:nvPr/>
        </p:nvSpPr>
        <p:spPr>
          <a:xfrm>
            <a:off x="845227" y="2125305"/>
            <a:ext cx="6477000" cy="430887"/>
          </a:xfrm>
          <a:prstGeom prst="rect">
            <a:avLst/>
          </a:prstGeom>
          <a:solidFill>
            <a:srgbClr val="EDE6E5"/>
          </a:solidFill>
        </p:spPr>
        <p:txBody>
          <a:bodyPr wrap="square" rtlCol="0">
            <a:spAutoFit/>
          </a:bodyPr>
          <a:lstStyle/>
          <a:p>
            <a:r>
              <a:rPr lang="en-US" sz="2200" dirty="0" smtClean="0">
                <a:solidFill>
                  <a:srgbClr val="660066"/>
                </a:solidFill>
                <a:latin typeface="Bookman Old Style"/>
                <a:cs typeface="Bookman Old Style"/>
              </a:rPr>
              <a:t>If it is </a:t>
            </a:r>
            <a:r>
              <a:rPr lang="en-US" sz="2200" b="1" dirty="0" smtClean="0">
                <a:solidFill>
                  <a:srgbClr val="660066"/>
                </a:solidFill>
                <a:latin typeface="Bookman Old Style"/>
                <a:cs typeface="Bookman Old Style"/>
              </a:rPr>
              <a:t>singular</a:t>
            </a:r>
            <a:r>
              <a:rPr lang="en-US" sz="2200" dirty="0" smtClean="0">
                <a:solidFill>
                  <a:srgbClr val="660066"/>
                </a:solidFill>
                <a:latin typeface="Bookman Old Style"/>
                <a:cs typeface="Bookman Old Style"/>
              </a:rPr>
              <a:t>, add </a:t>
            </a:r>
            <a:r>
              <a:rPr lang="en-US" sz="2200" b="1" i="1" dirty="0" smtClean="0">
                <a:solidFill>
                  <a:srgbClr val="660066"/>
                </a:solidFill>
                <a:latin typeface="Bookman Old Style"/>
                <a:cs typeface="Bookman Old Style"/>
              </a:rPr>
              <a:t>’s</a:t>
            </a:r>
            <a:r>
              <a:rPr lang="en-US" sz="2200" dirty="0" smtClean="0">
                <a:solidFill>
                  <a:srgbClr val="660066"/>
                </a:solidFill>
                <a:latin typeface="Bookman Old Style"/>
                <a:cs typeface="Bookman Old Style"/>
              </a:rPr>
              <a:t> to the end of the word. </a:t>
            </a:r>
            <a:endParaRPr lang="en-US" sz="2200" dirty="0">
              <a:solidFill>
                <a:srgbClr val="660066"/>
              </a:solidFill>
              <a:latin typeface="Bookman Old Style"/>
              <a:cs typeface="Bookman Old Style"/>
            </a:endParaRPr>
          </a:p>
        </p:txBody>
      </p:sp>
      <p:sp>
        <p:nvSpPr>
          <p:cNvPr id="8" name="TextBox 7"/>
          <p:cNvSpPr txBox="1"/>
          <p:nvPr/>
        </p:nvSpPr>
        <p:spPr>
          <a:xfrm>
            <a:off x="838200" y="2819400"/>
            <a:ext cx="4876800" cy="461665"/>
          </a:xfrm>
          <a:prstGeom prst="rect">
            <a:avLst/>
          </a:prstGeom>
          <a:solidFill>
            <a:srgbClr val="FCD5B5"/>
          </a:solidFill>
        </p:spPr>
        <p:txBody>
          <a:bodyPr wrap="square" rtlCol="0">
            <a:spAutoFit/>
          </a:bodyPr>
          <a:lstStyle/>
          <a:p>
            <a:r>
              <a:rPr lang="en-US" sz="2400" dirty="0" smtClean="0">
                <a:solidFill>
                  <a:srgbClr val="800000"/>
                </a:solidFill>
                <a:latin typeface="Bookman Old Style"/>
                <a:cs typeface="Bookman Old Style"/>
              </a:rPr>
              <a:t>a football that belongs to Chris</a:t>
            </a:r>
            <a:endParaRPr lang="en-US" sz="2400" dirty="0">
              <a:solidFill>
                <a:srgbClr val="800000"/>
              </a:solidFill>
              <a:latin typeface="Bookman Old Style"/>
              <a:cs typeface="Bookman Old Style"/>
            </a:endParaRPr>
          </a:p>
        </p:txBody>
      </p:sp>
      <p:sp>
        <p:nvSpPr>
          <p:cNvPr id="13" name="TextBox 12"/>
          <p:cNvSpPr txBox="1"/>
          <p:nvPr/>
        </p:nvSpPr>
        <p:spPr>
          <a:xfrm>
            <a:off x="5753454" y="2840770"/>
            <a:ext cx="2286000" cy="830997"/>
          </a:xfrm>
          <a:prstGeom prst="rect">
            <a:avLst/>
          </a:prstGeom>
          <a:solidFill>
            <a:srgbClr val="FCD5B5"/>
          </a:solidFill>
        </p:spPr>
        <p:txBody>
          <a:bodyPr wrap="square" rtlCol="0">
            <a:spAutoFit/>
          </a:bodyPr>
          <a:lstStyle/>
          <a:p>
            <a:r>
              <a:rPr lang="en-US" sz="2400" dirty="0" smtClean="0">
                <a:solidFill>
                  <a:srgbClr val="800000"/>
                </a:solidFill>
                <a:latin typeface="Bookman Old Style"/>
                <a:cs typeface="Bookman Old Style"/>
              </a:rPr>
              <a:t>Chris is one person</a:t>
            </a:r>
            <a:endParaRPr lang="en-US" sz="2400" dirty="0">
              <a:solidFill>
                <a:srgbClr val="800000"/>
              </a:solidFill>
              <a:latin typeface="Bookman Old Style"/>
              <a:cs typeface="Bookman Old Style"/>
            </a:endParaRPr>
          </a:p>
        </p:txBody>
      </p:sp>
      <p:sp>
        <p:nvSpPr>
          <p:cNvPr id="16" name="TextBox 15"/>
          <p:cNvSpPr txBox="1"/>
          <p:nvPr/>
        </p:nvSpPr>
        <p:spPr>
          <a:xfrm>
            <a:off x="5742992" y="2819400"/>
            <a:ext cx="2514600" cy="461665"/>
          </a:xfrm>
          <a:prstGeom prst="rect">
            <a:avLst/>
          </a:prstGeom>
          <a:solidFill>
            <a:srgbClr val="17375E"/>
          </a:solidFill>
        </p:spPr>
        <p:txBody>
          <a:bodyPr wrap="square" rtlCol="0">
            <a:spAutoFit/>
          </a:bodyPr>
          <a:lstStyle/>
          <a:p>
            <a:r>
              <a:rPr lang="en-US" sz="2400" dirty="0" smtClean="0">
                <a:solidFill>
                  <a:schemeClr val="bg1"/>
                </a:solidFill>
                <a:latin typeface="Bookman Old Style"/>
                <a:cs typeface="Bookman Old Style"/>
              </a:rPr>
              <a:t>Chris’s football</a:t>
            </a:r>
            <a:endParaRPr lang="en-US" sz="2400" dirty="0">
              <a:solidFill>
                <a:schemeClr val="bg1"/>
              </a:solidFill>
              <a:latin typeface="Bookman Old Style"/>
              <a:cs typeface="Bookman Old Style"/>
            </a:endParaRPr>
          </a:p>
        </p:txBody>
      </p:sp>
      <p:sp>
        <p:nvSpPr>
          <p:cNvPr id="29" name="TextBox 28"/>
          <p:cNvSpPr txBox="1"/>
          <p:nvPr/>
        </p:nvSpPr>
        <p:spPr>
          <a:xfrm>
            <a:off x="990600" y="4064913"/>
            <a:ext cx="7162800" cy="430887"/>
          </a:xfrm>
          <a:prstGeom prst="rect">
            <a:avLst/>
          </a:prstGeom>
          <a:solidFill>
            <a:srgbClr val="EDE6E5"/>
          </a:solidFill>
        </p:spPr>
        <p:txBody>
          <a:bodyPr wrap="square" rtlCol="0">
            <a:spAutoFit/>
          </a:bodyPr>
          <a:lstStyle/>
          <a:p>
            <a:r>
              <a:rPr lang="en-US" sz="2200" dirty="0" smtClean="0">
                <a:solidFill>
                  <a:srgbClr val="660066"/>
                </a:solidFill>
                <a:latin typeface="Bookman Old Style"/>
                <a:cs typeface="Bookman Old Style"/>
              </a:rPr>
              <a:t>If it is </a:t>
            </a:r>
            <a:r>
              <a:rPr lang="en-US" sz="2200" b="1" dirty="0" smtClean="0">
                <a:solidFill>
                  <a:srgbClr val="660066"/>
                </a:solidFill>
                <a:latin typeface="Bookman Old Style"/>
                <a:cs typeface="Bookman Old Style"/>
              </a:rPr>
              <a:t>plural</a:t>
            </a:r>
            <a:r>
              <a:rPr lang="en-US" sz="2200" dirty="0" smtClean="0">
                <a:solidFill>
                  <a:srgbClr val="660066"/>
                </a:solidFill>
                <a:latin typeface="Bookman Old Style"/>
                <a:cs typeface="Bookman Old Style"/>
              </a:rPr>
              <a:t>, just add an </a:t>
            </a:r>
            <a:r>
              <a:rPr lang="en-US" sz="2200" b="1" i="1" dirty="0" smtClean="0">
                <a:solidFill>
                  <a:srgbClr val="660066"/>
                </a:solidFill>
                <a:latin typeface="Bookman Old Style"/>
                <a:cs typeface="Bookman Old Style"/>
              </a:rPr>
              <a:t>’</a:t>
            </a:r>
            <a:r>
              <a:rPr lang="en-US" sz="2200" dirty="0" smtClean="0">
                <a:solidFill>
                  <a:srgbClr val="660066"/>
                </a:solidFill>
                <a:latin typeface="Bookman Old Style"/>
                <a:cs typeface="Bookman Old Style"/>
              </a:rPr>
              <a:t> to the end of the word. </a:t>
            </a:r>
            <a:endParaRPr lang="en-US" sz="2200" dirty="0">
              <a:solidFill>
                <a:srgbClr val="660066"/>
              </a:solidFill>
              <a:latin typeface="Bookman Old Style"/>
              <a:cs typeface="Bookman Old Style"/>
            </a:endParaRPr>
          </a:p>
        </p:txBody>
      </p:sp>
      <p:sp>
        <p:nvSpPr>
          <p:cNvPr id="31" name="TextBox 30"/>
          <p:cNvSpPr txBox="1"/>
          <p:nvPr/>
        </p:nvSpPr>
        <p:spPr>
          <a:xfrm>
            <a:off x="990600" y="4724400"/>
            <a:ext cx="4191000" cy="461665"/>
          </a:xfrm>
          <a:prstGeom prst="rect">
            <a:avLst/>
          </a:prstGeom>
          <a:solidFill>
            <a:srgbClr val="FCD5B5"/>
          </a:solidFill>
        </p:spPr>
        <p:txBody>
          <a:bodyPr wrap="square" rtlCol="0">
            <a:spAutoFit/>
          </a:bodyPr>
          <a:lstStyle/>
          <a:p>
            <a:r>
              <a:rPr lang="en-US" sz="2400" dirty="0">
                <a:solidFill>
                  <a:srgbClr val="800000"/>
                </a:solidFill>
                <a:latin typeface="Bookman Old Style"/>
                <a:cs typeface="Bookman Old Style"/>
              </a:rPr>
              <a:t>t</a:t>
            </a:r>
            <a:r>
              <a:rPr lang="en-US" sz="2400" dirty="0" smtClean="0">
                <a:solidFill>
                  <a:srgbClr val="800000"/>
                </a:solidFill>
                <a:latin typeface="Bookman Old Style"/>
                <a:cs typeface="Bookman Old Style"/>
              </a:rPr>
              <a:t>he ribbons on the dresses</a:t>
            </a:r>
            <a:endParaRPr lang="en-US" sz="2400" dirty="0">
              <a:solidFill>
                <a:srgbClr val="800000"/>
              </a:solidFill>
              <a:latin typeface="Bookman Old Style"/>
              <a:cs typeface="Bookman Old Style"/>
            </a:endParaRPr>
          </a:p>
        </p:txBody>
      </p:sp>
      <p:sp>
        <p:nvSpPr>
          <p:cNvPr id="32" name="TextBox 31"/>
          <p:cNvSpPr txBox="1"/>
          <p:nvPr/>
        </p:nvSpPr>
        <p:spPr>
          <a:xfrm>
            <a:off x="5486400" y="4719935"/>
            <a:ext cx="2667000" cy="461665"/>
          </a:xfrm>
          <a:prstGeom prst="rect">
            <a:avLst/>
          </a:prstGeom>
          <a:solidFill>
            <a:srgbClr val="FCD5B5"/>
          </a:solidFill>
        </p:spPr>
        <p:txBody>
          <a:bodyPr wrap="square" rtlCol="0">
            <a:spAutoFit/>
          </a:bodyPr>
          <a:lstStyle/>
          <a:p>
            <a:r>
              <a:rPr lang="en-US" sz="2400" dirty="0" smtClean="0">
                <a:solidFill>
                  <a:srgbClr val="800000"/>
                </a:solidFill>
                <a:latin typeface="Bookman Old Style"/>
                <a:cs typeface="Bookman Old Style"/>
              </a:rPr>
              <a:t>dresses is plural </a:t>
            </a:r>
            <a:endParaRPr lang="en-US" sz="2400" dirty="0">
              <a:solidFill>
                <a:srgbClr val="800000"/>
              </a:solidFill>
              <a:latin typeface="Bookman Old Style"/>
              <a:cs typeface="Bookman Old Style"/>
            </a:endParaRPr>
          </a:p>
        </p:txBody>
      </p:sp>
      <p:sp>
        <p:nvSpPr>
          <p:cNvPr id="33" name="TextBox 32"/>
          <p:cNvSpPr txBox="1"/>
          <p:nvPr/>
        </p:nvSpPr>
        <p:spPr>
          <a:xfrm>
            <a:off x="5356997" y="4719935"/>
            <a:ext cx="2667000" cy="830997"/>
          </a:xfrm>
          <a:prstGeom prst="rect">
            <a:avLst/>
          </a:prstGeom>
          <a:solidFill>
            <a:srgbClr val="17375E"/>
          </a:solidFill>
        </p:spPr>
        <p:txBody>
          <a:bodyPr wrap="square" rtlCol="0">
            <a:spAutoFit/>
          </a:bodyPr>
          <a:lstStyle/>
          <a:p>
            <a:r>
              <a:rPr lang="en-US" sz="2400" dirty="0">
                <a:solidFill>
                  <a:schemeClr val="bg1"/>
                </a:solidFill>
                <a:latin typeface="Bookman Old Style"/>
                <a:cs typeface="Bookman Old Style"/>
              </a:rPr>
              <a:t>t</a:t>
            </a:r>
            <a:r>
              <a:rPr lang="en-US" sz="2400" dirty="0" smtClean="0">
                <a:solidFill>
                  <a:schemeClr val="bg1"/>
                </a:solidFill>
                <a:latin typeface="Bookman Old Style"/>
                <a:cs typeface="Bookman Old Style"/>
              </a:rPr>
              <a:t>he dresses’ ribbons</a:t>
            </a:r>
            <a:endParaRPr lang="en-US" sz="2400" dirty="0">
              <a:solidFill>
                <a:schemeClr val="bg1"/>
              </a:solidFill>
              <a:latin typeface="Bookman Old Style"/>
              <a:cs typeface="Bookman Old Style"/>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368" y="1467217"/>
            <a:ext cx="852662" cy="130260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23" y="4069372"/>
            <a:ext cx="857582" cy="1443335"/>
          </a:xfrm>
          <a:prstGeom prst="rect">
            <a:avLst/>
          </a:prstGeom>
        </p:spPr>
      </p:pic>
      <p:pic>
        <p:nvPicPr>
          <p:cNvPr id="22" name="Picture 21" descr="farm_rooster_and_hens_ow.png"/>
          <p:cNvPicPr>
            <a:picLocks noChangeAspect="1"/>
          </p:cNvPicPr>
          <p:nvPr/>
        </p:nvPicPr>
        <p:blipFill>
          <a:blip r:embed="rId9"/>
          <a:srcRect r="32440"/>
          <a:stretch>
            <a:fillRect/>
          </a:stretch>
        </p:blipFill>
        <p:spPr>
          <a:xfrm>
            <a:off x="3690607" y="5180542"/>
            <a:ext cx="1644503" cy="1312406"/>
          </a:xfrm>
          <a:prstGeom prst="rect">
            <a:avLst/>
          </a:prstGeom>
        </p:spPr>
      </p:pic>
    </p:spTree>
    <p:extLst>
      <p:ext uri="{BB962C8B-B14F-4D97-AF65-F5344CB8AC3E}">
        <p14:creationId xmlns:p14="http://schemas.microsoft.com/office/powerpoint/2010/main" val="1664072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ppt_y</p:attrName>
                                        </p:attrNameLst>
                                      </p:cBhvr>
                                      <p:tavLst>
                                        <p:tav tm="0">
                                          <p:val>
                                            <p:strVal val="#ppt_y+#ppt_h*1.125000"/>
                                          </p:val>
                                        </p:tav>
                                        <p:tav tm="100000">
                                          <p:val>
                                            <p:strVal val="#ppt_y"/>
                                          </p:val>
                                        </p:tav>
                                      </p:tavLst>
                                    </p:anim>
                                    <p:animEffect transition="in" filter="wipe(up)">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p:tgtEl>
                                          <p:spTgt spid="31"/>
                                        </p:tgtEl>
                                        <p:attrNameLst>
                                          <p:attrName>ppt_y</p:attrName>
                                        </p:attrNameLst>
                                      </p:cBhvr>
                                      <p:tavLst>
                                        <p:tav tm="0">
                                          <p:val>
                                            <p:strVal val="#ppt_y+#ppt_h*1.125000"/>
                                          </p:val>
                                        </p:tav>
                                        <p:tav tm="100000">
                                          <p:val>
                                            <p:strVal val="#ppt_y"/>
                                          </p:val>
                                        </p:tav>
                                      </p:tavLst>
                                    </p:anim>
                                    <p:animEffect transition="in" filter="wipe(up)">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p:tgtEl>
                                          <p:spTgt spid="32"/>
                                        </p:tgtEl>
                                        <p:attrNameLst>
                                          <p:attrName>ppt_y</p:attrName>
                                        </p:attrNameLst>
                                      </p:cBhvr>
                                      <p:tavLst>
                                        <p:tav tm="0">
                                          <p:val>
                                            <p:strVal val="#ppt_y+#ppt_h*1.125000"/>
                                          </p:val>
                                        </p:tav>
                                        <p:tav tm="100000">
                                          <p:val>
                                            <p:strVal val="#ppt_y"/>
                                          </p:val>
                                        </p:tav>
                                      </p:tavLst>
                                    </p:anim>
                                    <p:animEffect transition="in" filter="wipe(up)">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3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dissolve">
                                      <p:cBhvr>
                                        <p:cTn id="60" dur="500"/>
                                        <p:tgtEl>
                                          <p:spTgt spid="33"/>
                                        </p:tgtEl>
                                      </p:cBhvr>
                                    </p:animEffect>
                                  </p:childTnLst>
                                </p:cTn>
                              </p:par>
                            </p:childTnLst>
                          </p:cTn>
                        </p:par>
                        <p:par>
                          <p:cTn id="61" fill="hold">
                            <p:stCondLst>
                              <p:cond delay="500"/>
                            </p:stCondLst>
                            <p:childTnLst>
                              <p:par>
                                <p:cTn id="62" presetID="26" presetClass="entr" presetSubtype="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80">
                                          <p:stCondLst>
                                            <p:cond delay="0"/>
                                          </p:stCondLst>
                                        </p:cTn>
                                        <p:tgtEl>
                                          <p:spTgt spid="22"/>
                                        </p:tgtEl>
                                      </p:cBhvr>
                                    </p:animEffect>
                                    <p:anim calcmode="lin" valueType="num">
                                      <p:cBhvr>
                                        <p:cTn id="6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0" dur="26">
                                          <p:stCondLst>
                                            <p:cond delay="650"/>
                                          </p:stCondLst>
                                        </p:cTn>
                                        <p:tgtEl>
                                          <p:spTgt spid="22"/>
                                        </p:tgtEl>
                                      </p:cBhvr>
                                      <p:to x="100000" y="60000"/>
                                    </p:animScale>
                                    <p:animScale>
                                      <p:cBhvr>
                                        <p:cTn id="71" dur="166" decel="50000">
                                          <p:stCondLst>
                                            <p:cond delay="676"/>
                                          </p:stCondLst>
                                        </p:cTn>
                                        <p:tgtEl>
                                          <p:spTgt spid="22"/>
                                        </p:tgtEl>
                                      </p:cBhvr>
                                      <p:to x="100000" y="100000"/>
                                    </p:animScale>
                                    <p:animScale>
                                      <p:cBhvr>
                                        <p:cTn id="72" dur="26">
                                          <p:stCondLst>
                                            <p:cond delay="1312"/>
                                          </p:stCondLst>
                                        </p:cTn>
                                        <p:tgtEl>
                                          <p:spTgt spid="22"/>
                                        </p:tgtEl>
                                      </p:cBhvr>
                                      <p:to x="100000" y="80000"/>
                                    </p:animScale>
                                    <p:animScale>
                                      <p:cBhvr>
                                        <p:cTn id="73" dur="166" decel="50000">
                                          <p:stCondLst>
                                            <p:cond delay="1338"/>
                                          </p:stCondLst>
                                        </p:cTn>
                                        <p:tgtEl>
                                          <p:spTgt spid="22"/>
                                        </p:tgtEl>
                                      </p:cBhvr>
                                      <p:to x="100000" y="100000"/>
                                    </p:animScale>
                                    <p:animScale>
                                      <p:cBhvr>
                                        <p:cTn id="74" dur="26">
                                          <p:stCondLst>
                                            <p:cond delay="1642"/>
                                          </p:stCondLst>
                                        </p:cTn>
                                        <p:tgtEl>
                                          <p:spTgt spid="22"/>
                                        </p:tgtEl>
                                      </p:cBhvr>
                                      <p:to x="100000" y="90000"/>
                                    </p:animScale>
                                    <p:animScale>
                                      <p:cBhvr>
                                        <p:cTn id="75" dur="166" decel="50000">
                                          <p:stCondLst>
                                            <p:cond delay="1668"/>
                                          </p:stCondLst>
                                        </p:cTn>
                                        <p:tgtEl>
                                          <p:spTgt spid="22"/>
                                        </p:tgtEl>
                                      </p:cBhvr>
                                      <p:to x="100000" y="100000"/>
                                    </p:animScale>
                                    <p:animScale>
                                      <p:cBhvr>
                                        <p:cTn id="76" dur="26">
                                          <p:stCondLst>
                                            <p:cond delay="1808"/>
                                          </p:stCondLst>
                                        </p:cTn>
                                        <p:tgtEl>
                                          <p:spTgt spid="22"/>
                                        </p:tgtEl>
                                      </p:cBhvr>
                                      <p:to x="100000" y="95000"/>
                                    </p:animScale>
                                    <p:animScale>
                                      <p:cBhvr>
                                        <p:cTn id="77"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3" grpId="1" animBg="1"/>
      <p:bldP spid="16" grpId="0" animBg="1"/>
      <p:bldP spid="29" grpId="0" animBg="1"/>
      <p:bldP spid="31" grpId="0" animBg="1"/>
      <p:bldP spid="32" grpId="0" animBg="1"/>
      <p:bldP spid="32" grpId="1"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17060"/>
            <a:ext cx="9144000" cy="6858000"/>
          </a:xfrm>
          <a:prstGeom prst="rect">
            <a:avLst/>
          </a:prstGeom>
          <a:noFill/>
        </p:spPr>
      </p:pic>
      <p:sp>
        <p:nvSpPr>
          <p:cNvPr id="3" name="TextBox 2"/>
          <p:cNvSpPr txBox="1"/>
          <p:nvPr/>
        </p:nvSpPr>
        <p:spPr>
          <a:xfrm>
            <a:off x="762000" y="435114"/>
            <a:ext cx="7620000" cy="677108"/>
          </a:xfrm>
          <a:prstGeom prst="rect">
            <a:avLst/>
          </a:prstGeom>
          <a:noFill/>
        </p:spPr>
        <p:txBody>
          <a:bodyPr wrap="square" rtlCol="0">
            <a:spAutoFit/>
          </a:bodyPr>
          <a:lstStyle/>
          <a:p>
            <a:pPr algn="ctr"/>
            <a:r>
              <a:rPr lang="en-US" sz="3800" b="1" dirty="0" smtClean="0">
                <a:solidFill>
                  <a:srgbClr val="17375E"/>
                </a:solidFill>
                <a:latin typeface="Gisha" panose="020B0502040204020203" pitchFamily="34" charset="-79"/>
                <a:cs typeface="Gisha" panose="020B0502040204020203" pitchFamily="34" charset="-79"/>
              </a:rPr>
              <a:t>Who’s is it???</a:t>
            </a:r>
            <a:endParaRPr lang="en-US" sz="3800" b="1" dirty="0">
              <a:solidFill>
                <a:srgbClr val="17375E"/>
              </a:solidFill>
              <a:latin typeface="Gisha" panose="020B0502040204020203" pitchFamily="34" charset="-79"/>
              <a:cs typeface="Gisha" panose="020B0502040204020203" pitchFamily="34" charset="-79"/>
            </a:endParaRPr>
          </a:p>
        </p:txBody>
      </p:sp>
      <p:pic>
        <p:nvPicPr>
          <p:cNvPr id="24" name="Picture 4" descr="G:\Digital Scrapbooking\jbillingsley-topten-pap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060617"/>
            <a:ext cx="7620000" cy="502207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G:\Digital Scrapbooking\jbillingsley-topten-journa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5638800"/>
            <a:ext cx="1295401" cy="584775"/>
          </a:xfrm>
          <a:prstGeom prst="rect">
            <a:avLst/>
          </a:prstGeom>
          <a:noFill/>
        </p:spPr>
        <p:txBody>
          <a:bodyPr wrap="square" rtlCol="0">
            <a:spAutoFit/>
          </a:bodyPr>
          <a:lstStyle/>
          <a:p>
            <a:r>
              <a:rPr lang="en-US" sz="3200" b="1" dirty="0" smtClean="0">
                <a:solidFill>
                  <a:srgbClr val="17375E"/>
                </a:solidFill>
                <a:latin typeface="Gisha" panose="020B0502040204020203" pitchFamily="34" charset="-79"/>
                <a:cs typeface="Gisha" panose="020B0502040204020203" pitchFamily="34" charset="-79"/>
              </a:rPr>
              <a:t>Day 3</a:t>
            </a:r>
            <a:endParaRPr lang="en-US" sz="3200" b="1" dirty="0">
              <a:solidFill>
                <a:srgbClr val="17375E"/>
              </a:solidFill>
              <a:latin typeface="Gisha" panose="020B0502040204020203" pitchFamily="34" charset="-79"/>
              <a:cs typeface="Gisha" panose="020B0502040204020203" pitchFamily="34" charset="-79"/>
            </a:endParaRPr>
          </a:p>
        </p:txBody>
      </p:sp>
      <p:sp>
        <p:nvSpPr>
          <p:cNvPr id="18" name="TextBox 17"/>
          <p:cNvSpPr txBox="1"/>
          <p:nvPr/>
        </p:nvSpPr>
        <p:spPr>
          <a:xfrm>
            <a:off x="1066800" y="1828800"/>
            <a:ext cx="7010400" cy="477054"/>
          </a:xfrm>
          <a:prstGeom prst="rect">
            <a:avLst/>
          </a:prstGeom>
          <a:noFill/>
        </p:spPr>
        <p:txBody>
          <a:bodyPr wrap="square" rtlCol="0">
            <a:spAutoFit/>
          </a:bodyPr>
          <a:lstStyle/>
          <a:p>
            <a:r>
              <a:rPr lang="en-US" sz="2500" dirty="0" smtClean="0"/>
              <a:t>	</a:t>
            </a:r>
            <a:endParaRPr lang="en-US" sz="2600" dirty="0"/>
          </a:p>
        </p:txBody>
      </p:sp>
      <p:sp>
        <p:nvSpPr>
          <p:cNvPr id="4" name="TextBox 3"/>
          <p:cNvSpPr txBox="1"/>
          <p:nvPr/>
        </p:nvSpPr>
        <p:spPr>
          <a:xfrm>
            <a:off x="1524000" y="1108065"/>
            <a:ext cx="6858000" cy="830997"/>
          </a:xfrm>
          <a:prstGeom prst="rect">
            <a:avLst/>
          </a:prstGeom>
          <a:solidFill>
            <a:schemeClr val="accent6">
              <a:lumMod val="20000"/>
              <a:lumOff val="80000"/>
            </a:schemeClr>
          </a:solidFill>
        </p:spPr>
        <p:txBody>
          <a:bodyPr wrap="square" rtlCol="0">
            <a:spAutoFit/>
          </a:bodyPr>
          <a:lstStyle/>
          <a:p>
            <a:r>
              <a:rPr lang="en-US" sz="2400" dirty="0" smtClean="0"/>
              <a:t>	Decide if your noun is </a:t>
            </a:r>
            <a:r>
              <a:rPr lang="en-US" sz="2400" u="sng" dirty="0" smtClean="0"/>
              <a:t>singular or plural </a:t>
            </a:r>
          </a:p>
          <a:p>
            <a:r>
              <a:rPr lang="en-US" sz="2400" dirty="0"/>
              <a:t>	</a:t>
            </a:r>
            <a:r>
              <a:rPr lang="en-US" sz="2400" dirty="0" smtClean="0"/>
              <a:t>before you make it possessive. </a:t>
            </a:r>
            <a:endParaRPr lang="en-US" sz="2400" dirty="0"/>
          </a:p>
        </p:txBody>
      </p:sp>
      <p:sp>
        <p:nvSpPr>
          <p:cNvPr id="7" name="TextBox 6"/>
          <p:cNvSpPr txBox="1"/>
          <p:nvPr/>
        </p:nvSpPr>
        <p:spPr>
          <a:xfrm>
            <a:off x="685800" y="2412327"/>
            <a:ext cx="4419600" cy="461665"/>
          </a:xfrm>
          <a:prstGeom prst="rect">
            <a:avLst/>
          </a:prstGeom>
          <a:noFill/>
        </p:spPr>
        <p:txBody>
          <a:bodyPr wrap="square" rtlCol="0">
            <a:spAutoFit/>
          </a:bodyPr>
          <a:lstStyle/>
          <a:p>
            <a:r>
              <a:rPr lang="en-US" sz="2400" dirty="0" smtClean="0"/>
              <a:t>1. </a:t>
            </a:r>
            <a:r>
              <a:rPr lang="en-US" sz="2400" dirty="0"/>
              <a:t>t</a:t>
            </a:r>
            <a:r>
              <a:rPr lang="en-US" sz="2400" dirty="0" smtClean="0"/>
              <a:t>he steering wheel on the bus</a:t>
            </a:r>
            <a:endParaRPr lang="en-US" sz="2400" dirty="0"/>
          </a:p>
        </p:txBody>
      </p:sp>
      <p:sp>
        <p:nvSpPr>
          <p:cNvPr id="13" name="TextBox 12"/>
          <p:cNvSpPr txBox="1"/>
          <p:nvPr/>
        </p:nvSpPr>
        <p:spPr>
          <a:xfrm>
            <a:off x="694381" y="3018219"/>
            <a:ext cx="4792019" cy="461665"/>
          </a:xfrm>
          <a:prstGeom prst="rect">
            <a:avLst/>
          </a:prstGeom>
          <a:noFill/>
        </p:spPr>
        <p:txBody>
          <a:bodyPr wrap="square" rtlCol="0">
            <a:spAutoFit/>
          </a:bodyPr>
          <a:lstStyle/>
          <a:p>
            <a:r>
              <a:rPr lang="en-US" sz="2400" dirty="0"/>
              <a:t>2</a:t>
            </a:r>
            <a:r>
              <a:rPr lang="en-US" sz="2400" dirty="0" smtClean="0"/>
              <a:t>. </a:t>
            </a:r>
            <a:r>
              <a:rPr lang="en-US" sz="2400" dirty="0"/>
              <a:t>b</a:t>
            </a:r>
            <a:r>
              <a:rPr lang="en-US" sz="2400" dirty="0" smtClean="0"/>
              <a:t>asketball team for guys</a:t>
            </a:r>
            <a:endParaRPr lang="en-US" sz="2400" dirty="0"/>
          </a:p>
        </p:txBody>
      </p:sp>
      <p:sp>
        <p:nvSpPr>
          <p:cNvPr id="14" name="TextBox 13"/>
          <p:cNvSpPr txBox="1"/>
          <p:nvPr/>
        </p:nvSpPr>
        <p:spPr>
          <a:xfrm>
            <a:off x="685800" y="3673380"/>
            <a:ext cx="4224997" cy="461665"/>
          </a:xfrm>
          <a:prstGeom prst="rect">
            <a:avLst/>
          </a:prstGeom>
          <a:noFill/>
        </p:spPr>
        <p:txBody>
          <a:bodyPr wrap="square" rtlCol="0">
            <a:spAutoFit/>
          </a:bodyPr>
          <a:lstStyle/>
          <a:p>
            <a:r>
              <a:rPr lang="en-US" sz="2400" dirty="0" smtClean="0"/>
              <a:t>3. </a:t>
            </a:r>
            <a:r>
              <a:rPr lang="en-US" sz="2400" dirty="0"/>
              <a:t>p</a:t>
            </a:r>
            <a:r>
              <a:rPr lang="en-US" sz="2400" dirty="0" smtClean="0"/>
              <a:t>ictures of the classes</a:t>
            </a:r>
            <a:endParaRPr lang="en-US" sz="2400" dirty="0"/>
          </a:p>
        </p:txBody>
      </p:sp>
      <p:sp>
        <p:nvSpPr>
          <p:cNvPr id="15" name="TextBox 14"/>
          <p:cNvSpPr txBox="1"/>
          <p:nvPr/>
        </p:nvSpPr>
        <p:spPr>
          <a:xfrm>
            <a:off x="685800" y="4270131"/>
            <a:ext cx="4076114" cy="461665"/>
          </a:xfrm>
          <a:prstGeom prst="rect">
            <a:avLst/>
          </a:prstGeom>
          <a:noFill/>
        </p:spPr>
        <p:txBody>
          <a:bodyPr wrap="square" rtlCol="0">
            <a:spAutoFit/>
          </a:bodyPr>
          <a:lstStyle/>
          <a:p>
            <a:r>
              <a:rPr lang="en-US" sz="2400" dirty="0"/>
              <a:t>4</a:t>
            </a:r>
            <a:r>
              <a:rPr lang="en-US" sz="2400" dirty="0" smtClean="0"/>
              <a:t>. the prize Charles won </a:t>
            </a:r>
            <a:endParaRPr lang="en-US" sz="2400" dirty="0"/>
          </a:p>
        </p:txBody>
      </p:sp>
      <p:sp>
        <p:nvSpPr>
          <p:cNvPr id="16" name="TextBox 15"/>
          <p:cNvSpPr txBox="1"/>
          <p:nvPr/>
        </p:nvSpPr>
        <p:spPr>
          <a:xfrm>
            <a:off x="685800" y="4895082"/>
            <a:ext cx="4648200" cy="461665"/>
          </a:xfrm>
          <a:prstGeom prst="rect">
            <a:avLst/>
          </a:prstGeom>
          <a:noFill/>
        </p:spPr>
        <p:txBody>
          <a:bodyPr wrap="square" rtlCol="0">
            <a:spAutoFit/>
          </a:bodyPr>
          <a:lstStyle/>
          <a:p>
            <a:r>
              <a:rPr lang="en-US" sz="2400" dirty="0"/>
              <a:t>5</a:t>
            </a:r>
            <a:r>
              <a:rPr lang="en-US" sz="2400" dirty="0" smtClean="0"/>
              <a:t>. </a:t>
            </a:r>
            <a:r>
              <a:rPr lang="en-US" sz="2400" dirty="0"/>
              <a:t>h</a:t>
            </a:r>
            <a:r>
              <a:rPr lang="en-US" sz="2400" dirty="0" smtClean="0"/>
              <a:t>omework the girls completed</a:t>
            </a:r>
            <a:endParaRPr lang="en-US" sz="2400" dirty="0"/>
          </a:p>
        </p:txBody>
      </p:sp>
      <p:sp>
        <p:nvSpPr>
          <p:cNvPr id="8" name="TextBox 7"/>
          <p:cNvSpPr txBox="1"/>
          <p:nvPr/>
        </p:nvSpPr>
        <p:spPr>
          <a:xfrm>
            <a:off x="5143500" y="2412327"/>
            <a:ext cx="3200400" cy="461665"/>
          </a:xfrm>
          <a:prstGeom prst="rect">
            <a:avLst/>
          </a:prstGeom>
          <a:noFill/>
        </p:spPr>
        <p:txBody>
          <a:bodyPr wrap="square" rtlCol="0">
            <a:spAutoFit/>
          </a:bodyPr>
          <a:lstStyle/>
          <a:p>
            <a:r>
              <a:rPr lang="en-US" sz="2400" dirty="0"/>
              <a:t>t</a:t>
            </a:r>
            <a:r>
              <a:rPr lang="en-US" sz="2400" dirty="0" smtClean="0"/>
              <a:t>he bus’s steering wheel</a:t>
            </a:r>
            <a:endParaRPr lang="en-US" sz="2400" dirty="0"/>
          </a:p>
        </p:txBody>
      </p:sp>
      <p:sp>
        <p:nvSpPr>
          <p:cNvPr id="19" name="TextBox 18"/>
          <p:cNvSpPr txBox="1"/>
          <p:nvPr/>
        </p:nvSpPr>
        <p:spPr>
          <a:xfrm>
            <a:off x="5126367" y="3042997"/>
            <a:ext cx="3581399" cy="461665"/>
          </a:xfrm>
          <a:prstGeom prst="rect">
            <a:avLst/>
          </a:prstGeom>
          <a:noFill/>
        </p:spPr>
        <p:txBody>
          <a:bodyPr wrap="square" rtlCol="0">
            <a:spAutoFit/>
          </a:bodyPr>
          <a:lstStyle/>
          <a:p>
            <a:r>
              <a:rPr lang="en-US" sz="2400" dirty="0"/>
              <a:t>t</a:t>
            </a:r>
            <a:r>
              <a:rPr lang="en-US" sz="2400" dirty="0" smtClean="0"/>
              <a:t>he guys’ basketball team</a:t>
            </a:r>
            <a:endParaRPr lang="en-US" sz="2400" dirty="0"/>
          </a:p>
        </p:txBody>
      </p:sp>
      <p:sp>
        <p:nvSpPr>
          <p:cNvPr id="20" name="TextBox 19"/>
          <p:cNvSpPr txBox="1"/>
          <p:nvPr/>
        </p:nvSpPr>
        <p:spPr>
          <a:xfrm>
            <a:off x="5126367" y="3661185"/>
            <a:ext cx="3166009" cy="461665"/>
          </a:xfrm>
          <a:prstGeom prst="rect">
            <a:avLst/>
          </a:prstGeom>
          <a:noFill/>
        </p:spPr>
        <p:txBody>
          <a:bodyPr wrap="square" rtlCol="0">
            <a:spAutoFit/>
          </a:bodyPr>
          <a:lstStyle/>
          <a:p>
            <a:r>
              <a:rPr lang="en-US" sz="2400" dirty="0"/>
              <a:t>c</a:t>
            </a:r>
            <a:r>
              <a:rPr lang="en-US" sz="2400" dirty="0" smtClean="0"/>
              <a:t>lasses’ pictures</a:t>
            </a:r>
            <a:endParaRPr lang="en-US" sz="2400" dirty="0"/>
          </a:p>
        </p:txBody>
      </p:sp>
      <p:sp>
        <p:nvSpPr>
          <p:cNvPr id="21" name="TextBox 20"/>
          <p:cNvSpPr txBox="1"/>
          <p:nvPr/>
        </p:nvSpPr>
        <p:spPr>
          <a:xfrm>
            <a:off x="5155941" y="4270131"/>
            <a:ext cx="2632609" cy="461665"/>
          </a:xfrm>
          <a:prstGeom prst="rect">
            <a:avLst/>
          </a:prstGeom>
          <a:noFill/>
        </p:spPr>
        <p:txBody>
          <a:bodyPr wrap="square" rtlCol="0">
            <a:spAutoFit/>
          </a:bodyPr>
          <a:lstStyle/>
          <a:p>
            <a:r>
              <a:rPr lang="en-US" sz="2400" dirty="0" smtClean="0"/>
              <a:t>Charles’s prize</a:t>
            </a:r>
            <a:endParaRPr lang="en-US" sz="2400" dirty="0"/>
          </a:p>
        </p:txBody>
      </p:sp>
      <p:sp>
        <p:nvSpPr>
          <p:cNvPr id="22" name="TextBox 21"/>
          <p:cNvSpPr txBox="1"/>
          <p:nvPr/>
        </p:nvSpPr>
        <p:spPr>
          <a:xfrm>
            <a:off x="5194816" y="4903612"/>
            <a:ext cx="2890160" cy="461665"/>
          </a:xfrm>
          <a:prstGeom prst="rect">
            <a:avLst/>
          </a:prstGeom>
          <a:noFill/>
        </p:spPr>
        <p:txBody>
          <a:bodyPr wrap="square" rtlCol="0">
            <a:spAutoFit/>
          </a:bodyPr>
          <a:lstStyle/>
          <a:p>
            <a:r>
              <a:rPr lang="en-US" sz="2400" dirty="0"/>
              <a:t>t</a:t>
            </a:r>
            <a:r>
              <a:rPr lang="en-US" sz="2400" dirty="0" smtClean="0"/>
              <a:t>he girls’ homework</a:t>
            </a:r>
            <a:endParaRPr lang="en-US" sz="2400" dirty="0"/>
          </a:p>
        </p:txBody>
      </p:sp>
      <p:pic>
        <p:nvPicPr>
          <p:cNvPr id="10" name="Picture 3" descr="G:\Digital Scrapbooking\JPaige_SensitiveBoy_BinderClip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73071">
            <a:off x="1094290" y="671298"/>
            <a:ext cx="1100403" cy="169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6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17060"/>
            <a:ext cx="9144000" cy="6858000"/>
          </a:xfrm>
          <a:prstGeom prst="rect">
            <a:avLst/>
          </a:prstGeom>
          <a:noFill/>
        </p:spPr>
      </p:pic>
      <p:sp>
        <p:nvSpPr>
          <p:cNvPr id="3" name="TextBox 2"/>
          <p:cNvSpPr txBox="1"/>
          <p:nvPr/>
        </p:nvSpPr>
        <p:spPr>
          <a:xfrm>
            <a:off x="762000" y="435114"/>
            <a:ext cx="7620000" cy="677108"/>
          </a:xfrm>
          <a:prstGeom prst="rect">
            <a:avLst/>
          </a:prstGeom>
          <a:noFill/>
        </p:spPr>
        <p:txBody>
          <a:bodyPr wrap="square" rtlCol="0">
            <a:spAutoFit/>
          </a:bodyPr>
          <a:lstStyle/>
          <a:p>
            <a:pPr algn="ctr"/>
            <a:r>
              <a:rPr lang="en-US" sz="3800" b="1" dirty="0" smtClean="0">
                <a:solidFill>
                  <a:srgbClr val="17375E"/>
                </a:solidFill>
                <a:latin typeface="Gisha" panose="020B0502040204020203" pitchFamily="34" charset="-79"/>
                <a:cs typeface="Gisha" panose="020B0502040204020203" pitchFamily="34" charset="-79"/>
              </a:rPr>
              <a:t>Invitation to Write</a:t>
            </a:r>
            <a:endParaRPr lang="en-US" sz="3800" b="1" dirty="0">
              <a:solidFill>
                <a:srgbClr val="17375E"/>
              </a:solidFill>
              <a:latin typeface="Gisha" panose="020B0502040204020203" pitchFamily="34" charset="-79"/>
              <a:cs typeface="Gisha" panose="020B0502040204020203" pitchFamily="34" charset="-79"/>
            </a:endParaRPr>
          </a:p>
        </p:txBody>
      </p:sp>
      <p:pic>
        <p:nvPicPr>
          <p:cNvPr id="11" name="Picture 4" descr="G:\Digital Scrapbooking\jbillingsley-topten-pap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664" y="996054"/>
            <a:ext cx="7451610" cy="502207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G:\Digital Scrapbooking\jbillingsley-topten-journa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5638800"/>
            <a:ext cx="1295401" cy="584775"/>
          </a:xfrm>
          <a:prstGeom prst="rect">
            <a:avLst/>
          </a:prstGeom>
          <a:noFill/>
        </p:spPr>
        <p:txBody>
          <a:bodyPr wrap="square" rtlCol="0">
            <a:spAutoFit/>
          </a:bodyPr>
          <a:lstStyle/>
          <a:p>
            <a:r>
              <a:rPr lang="en-US" sz="3200" b="1" dirty="0" smtClean="0">
                <a:solidFill>
                  <a:srgbClr val="17375E"/>
                </a:solidFill>
                <a:latin typeface="Gisha" panose="020B0502040204020203" pitchFamily="34" charset="-79"/>
                <a:cs typeface="Gisha" panose="020B0502040204020203" pitchFamily="34" charset="-79"/>
              </a:rPr>
              <a:t>Day 3 </a:t>
            </a:r>
            <a:endParaRPr lang="en-US" sz="3200" b="1" dirty="0">
              <a:solidFill>
                <a:srgbClr val="17375E"/>
              </a:solidFill>
              <a:latin typeface="Gisha" panose="020B0502040204020203" pitchFamily="34" charset="-79"/>
              <a:cs typeface="Gisha" panose="020B0502040204020203" pitchFamily="34" charset="-79"/>
            </a:endParaRPr>
          </a:p>
        </p:txBody>
      </p:sp>
      <p:pic>
        <p:nvPicPr>
          <p:cNvPr id="10" name="Picture 3" descr="G:\Digital Scrapbooking\JPaige_SensitiveBoy_BinderClip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73071">
            <a:off x="711153" y="347608"/>
            <a:ext cx="840985" cy="12962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66800" y="1828800"/>
            <a:ext cx="7010400" cy="477054"/>
          </a:xfrm>
          <a:prstGeom prst="rect">
            <a:avLst/>
          </a:prstGeom>
          <a:noFill/>
        </p:spPr>
        <p:txBody>
          <a:bodyPr wrap="square" rtlCol="0">
            <a:spAutoFit/>
          </a:bodyPr>
          <a:lstStyle/>
          <a:p>
            <a:r>
              <a:rPr lang="en-US" sz="2500" dirty="0" smtClean="0"/>
              <a:t>	</a:t>
            </a:r>
            <a:endParaRPr lang="en-US" sz="2600" dirty="0"/>
          </a:p>
        </p:txBody>
      </p:sp>
      <p:sp>
        <p:nvSpPr>
          <p:cNvPr id="13" name="Title 12"/>
          <p:cNvSpPr txBox="1">
            <a:spLocks/>
          </p:cNvSpPr>
          <p:nvPr/>
        </p:nvSpPr>
        <p:spPr bwMode="auto">
          <a:xfrm>
            <a:off x="2312795" y="1120625"/>
            <a:ext cx="5799194" cy="96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lnSpc>
                <a:spcPct val="90000"/>
              </a:lnSpc>
            </a:pPr>
            <a:r>
              <a:rPr lang="en-US" dirty="0" smtClean="0">
                <a:solidFill>
                  <a:schemeClr val="bg1"/>
                </a:solidFill>
                <a:latin typeface="Bookman Old Style" pitchFamily="-65" charset="0"/>
              </a:rPr>
              <a:t>Find a place in your notebook to add possessive nouns. </a:t>
            </a:r>
            <a:endParaRPr lang="en-US" dirty="0">
              <a:solidFill>
                <a:schemeClr val="bg1"/>
              </a:solidFill>
              <a:latin typeface="Bookman Old Style" pitchFamily="-65" charset="0"/>
            </a:endParaRPr>
          </a:p>
        </p:txBody>
      </p:sp>
      <p:pic>
        <p:nvPicPr>
          <p:cNvPr id="14" name="Picture 13" descr="wk12_notebookpencil.png"/>
          <p:cNvPicPr>
            <a:picLocks noChangeAspect="1"/>
          </p:cNvPicPr>
          <p:nvPr/>
        </p:nvPicPr>
        <p:blipFill>
          <a:blip r:embed="rId7"/>
          <a:stretch>
            <a:fillRect/>
          </a:stretch>
        </p:blipFill>
        <p:spPr>
          <a:xfrm rot="21022017">
            <a:off x="1228889" y="1299209"/>
            <a:ext cx="1050206" cy="1115033"/>
          </a:xfrm>
          <a:prstGeom prst="rect">
            <a:avLst/>
          </a:prstGeom>
        </p:spPr>
      </p:pic>
      <p:sp>
        <p:nvSpPr>
          <p:cNvPr id="4" name="TextBox 3"/>
          <p:cNvSpPr txBox="1"/>
          <p:nvPr/>
        </p:nvSpPr>
        <p:spPr>
          <a:xfrm>
            <a:off x="3783415" y="2170322"/>
            <a:ext cx="990600" cy="523220"/>
          </a:xfrm>
          <a:prstGeom prst="rect">
            <a:avLst/>
          </a:prstGeom>
          <a:noFill/>
        </p:spPr>
        <p:txBody>
          <a:bodyPr wrap="square" rtlCol="0">
            <a:spAutoFit/>
          </a:bodyPr>
          <a:lstStyle/>
          <a:p>
            <a:r>
              <a:rPr lang="en-US" sz="2800" b="1" dirty="0" smtClean="0">
                <a:solidFill>
                  <a:schemeClr val="tx2">
                    <a:lumMod val="50000"/>
                  </a:schemeClr>
                </a:solidFill>
                <a:latin typeface="Bookman Old Style"/>
                <a:cs typeface="Bookman Old Style"/>
              </a:rPr>
              <a:t>OR</a:t>
            </a:r>
            <a:endParaRPr lang="en-US" sz="2800" b="1" dirty="0">
              <a:solidFill>
                <a:schemeClr val="tx2">
                  <a:lumMod val="50000"/>
                </a:schemeClr>
              </a:solidFill>
              <a:latin typeface="Bookman Old Style"/>
              <a:cs typeface="Bookman Old Style"/>
            </a:endParaRPr>
          </a:p>
        </p:txBody>
      </p:sp>
      <p:sp>
        <p:nvSpPr>
          <p:cNvPr id="16" name="Title 12"/>
          <p:cNvSpPr txBox="1">
            <a:spLocks/>
          </p:cNvSpPr>
          <p:nvPr/>
        </p:nvSpPr>
        <p:spPr bwMode="auto">
          <a:xfrm>
            <a:off x="1021701" y="2892833"/>
            <a:ext cx="711962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lnSpc>
                <a:spcPct val="90000"/>
              </a:lnSpc>
            </a:pPr>
            <a:r>
              <a:rPr lang="en-US" dirty="0" smtClean="0">
                <a:solidFill>
                  <a:schemeClr val="bg1"/>
                </a:solidFill>
                <a:latin typeface="Bookman Old Style" pitchFamily="-65" charset="0"/>
              </a:rPr>
              <a:t>Write a new sentence about something that belongs to a friend, family member, or pet using a possessive noun.</a:t>
            </a:r>
            <a:endParaRPr lang="en-US" dirty="0">
              <a:solidFill>
                <a:schemeClr val="bg1"/>
              </a:solidFill>
              <a:latin typeface="Bookman Old Style" pitchFamily="-65" charset="0"/>
            </a:endParaRPr>
          </a:p>
        </p:txBody>
      </p:sp>
      <p:sp>
        <p:nvSpPr>
          <p:cNvPr id="7" name="TextBox 6"/>
          <p:cNvSpPr txBox="1"/>
          <p:nvPr/>
        </p:nvSpPr>
        <p:spPr>
          <a:xfrm>
            <a:off x="1637653" y="4704616"/>
            <a:ext cx="5887724" cy="830997"/>
          </a:xfrm>
          <a:prstGeom prst="rect">
            <a:avLst/>
          </a:prstGeom>
          <a:solidFill>
            <a:srgbClr val="FCD5B5"/>
          </a:solidFill>
        </p:spPr>
        <p:txBody>
          <a:bodyPr wrap="square" rtlCol="0">
            <a:spAutoFit/>
          </a:bodyPr>
          <a:lstStyle/>
          <a:p>
            <a:r>
              <a:rPr lang="en-US" sz="2400" b="1" dirty="0" smtClean="0">
                <a:solidFill>
                  <a:srgbClr val="17375E"/>
                </a:solidFill>
                <a:latin typeface="Bookman Old Style"/>
                <a:cs typeface="Bookman Old Style"/>
              </a:rPr>
              <a:t>I was thrilled to be invited to </a:t>
            </a:r>
            <a:r>
              <a:rPr lang="en-US" sz="2400" b="1" dirty="0" err="1" smtClean="0">
                <a:solidFill>
                  <a:srgbClr val="17375E"/>
                </a:solidFill>
                <a:latin typeface="Bookman Old Style"/>
                <a:cs typeface="Bookman Old Style"/>
              </a:rPr>
              <a:t>Jenessa’s</a:t>
            </a:r>
            <a:r>
              <a:rPr lang="en-US" sz="2400" b="1" dirty="0" smtClean="0">
                <a:solidFill>
                  <a:srgbClr val="17375E"/>
                </a:solidFill>
                <a:latin typeface="Bookman Old Style"/>
                <a:cs typeface="Bookman Old Style"/>
              </a:rPr>
              <a:t> birthday party!</a:t>
            </a:r>
            <a:endParaRPr lang="en-US" sz="2400" b="1" dirty="0">
              <a:solidFill>
                <a:srgbClr val="17375E"/>
              </a:solidFill>
              <a:latin typeface="Bookman Old Style"/>
              <a:cs typeface="Bookman Old Style"/>
            </a:endParaRPr>
          </a:p>
        </p:txBody>
      </p:sp>
      <p:pic>
        <p:nvPicPr>
          <p:cNvPr id="17" name="Picture 6" descr="wk12_boy18.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5681" y="5084565"/>
            <a:ext cx="154463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9"/>
          <a:stretch>
            <a:fillRect/>
          </a:stretch>
        </p:blipFill>
        <p:spPr>
          <a:xfrm>
            <a:off x="6379230" y="3679049"/>
            <a:ext cx="2362043" cy="1638969"/>
          </a:xfrm>
          <a:prstGeom prst="rect">
            <a:avLst/>
          </a:prstGeom>
        </p:spPr>
      </p:pic>
      <p:sp>
        <p:nvSpPr>
          <p:cNvPr id="20" name="TextBox 19"/>
          <p:cNvSpPr txBox="1"/>
          <p:nvPr/>
        </p:nvSpPr>
        <p:spPr>
          <a:xfrm rot="20074549">
            <a:off x="6834317" y="4106797"/>
            <a:ext cx="1677519" cy="830995"/>
          </a:xfrm>
          <a:prstGeom prst="rect">
            <a:avLst/>
          </a:prstGeom>
          <a:noFill/>
        </p:spPr>
        <p:txBody>
          <a:bodyPr wrap="square" rtlCol="0">
            <a:spAutoFit/>
          </a:bodyPr>
          <a:lstStyle/>
          <a:p>
            <a:pPr algn="ctr"/>
            <a:r>
              <a:rPr lang="en-US" b="1" dirty="0" smtClean="0">
                <a:latin typeface="Cambria"/>
                <a:cs typeface="Cambria"/>
              </a:rPr>
              <a:t>Let me show you!</a:t>
            </a:r>
            <a:endParaRPr lang="en-US" b="1" dirty="0">
              <a:latin typeface="Cambria"/>
              <a:cs typeface="Cambria"/>
            </a:endParaRPr>
          </a:p>
        </p:txBody>
      </p:sp>
      <p:pic>
        <p:nvPicPr>
          <p:cNvPr id="21" name="Picture 20" descr="farm_rooster_and_hens_ow.png"/>
          <p:cNvPicPr>
            <a:picLocks noChangeAspect="1"/>
          </p:cNvPicPr>
          <p:nvPr/>
        </p:nvPicPr>
        <p:blipFill>
          <a:blip r:embed="rId10"/>
          <a:srcRect r="32440"/>
          <a:stretch>
            <a:fillRect/>
          </a:stretch>
        </p:blipFill>
        <p:spPr>
          <a:xfrm>
            <a:off x="5943811" y="1417638"/>
            <a:ext cx="1395961" cy="1114055"/>
          </a:xfrm>
          <a:prstGeom prst="rect">
            <a:avLst/>
          </a:prstGeom>
        </p:spPr>
      </p:pic>
    </p:spTree>
    <p:extLst>
      <p:ext uri="{BB962C8B-B14F-4D97-AF65-F5344CB8AC3E}">
        <p14:creationId xmlns:p14="http://schemas.microsoft.com/office/powerpoint/2010/main" val="2438040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3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900" decel="100000" fill="hold"/>
                                        <p:tgtEl>
                                          <p:spTgt spid="1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1"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1"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par>
                                <p:cTn id="37" presetID="2" presetClass="entr" presetSubtype="4" accel="50000" decel="5000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6"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80">
                                          <p:stCondLst>
                                            <p:cond delay="0"/>
                                          </p:stCondLst>
                                        </p:cTn>
                                        <p:tgtEl>
                                          <p:spTgt spid="21"/>
                                        </p:tgtEl>
                                      </p:cBhvr>
                                    </p:animEffect>
                                    <p:anim calcmode="lin" valueType="num">
                                      <p:cBhvr>
                                        <p:cTn id="4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0" dur="26">
                                          <p:stCondLst>
                                            <p:cond delay="650"/>
                                          </p:stCondLst>
                                        </p:cTn>
                                        <p:tgtEl>
                                          <p:spTgt spid="21"/>
                                        </p:tgtEl>
                                      </p:cBhvr>
                                      <p:to x="100000" y="60000"/>
                                    </p:animScale>
                                    <p:animScale>
                                      <p:cBhvr>
                                        <p:cTn id="51" dur="166" decel="50000">
                                          <p:stCondLst>
                                            <p:cond delay="676"/>
                                          </p:stCondLst>
                                        </p:cTn>
                                        <p:tgtEl>
                                          <p:spTgt spid="21"/>
                                        </p:tgtEl>
                                      </p:cBhvr>
                                      <p:to x="100000" y="100000"/>
                                    </p:animScale>
                                    <p:animScale>
                                      <p:cBhvr>
                                        <p:cTn id="52" dur="26">
                                          <p:stCondLst>
                                            <p:cond delay="1312"/>
                                          </p:stCondLst>
                                        </p:cTn>
                                        <p:tgtEl>
                                          <p:spTgt spid="21"/>
                                        </p:tgtEl>
                                      </p:cBhvr>
                                      <p:to x="100000" y="80000"/>
                                    </p:animScale>
                                    <p:animScale>
                                      <p:cBhvr>
                                        <p:cTn id="53" dur="166" decel="50000">
                                          <p:stCondLst>
                                            <p:cond delay="1338"/>
                                          </p:stCondLst>
                                        </p:cTn>
                                        <p:tgtEl>
                                          <p:spTgt spid="21"/>
                                        </p:tgtEl>
                                      </p:cBhvr>
                                      <p:to x="100000" y="100000"/>
                                    </p:animScale>
                                    <p:animScale>
                                      <p:cBhvr>
                                        <p:cTn id="54" dur="26">
                                          <p:stCondLst>
                                            <p:cond delay="1642"/>
                                          </p:stCondLst>
                                        </p:cTn>
                                        <p:tgtEl>
                                          <p:spTgt spid="21"/>
                                        </p:tgtEl>
                                      </p:cBhvr>
                                      <p:to x="100000" y="90000"/>
                                    </p:animScale>
                                    <p:animScale>
                                      <p:cBhvr>
                                        <p:cTn id="55" dur="166" decel="50000">
                                          <p:stCondLst>
                                            <p:cond delay="1668"/>
                                          </p:stCondLst>
                                        </p:cTn>
                                        <p:tgtEl>
                                          <p:spTgt spid="21"/>
                                        </p:tgtEl>
                                      </p:cBhvr>
                                      <p:to x="100000" y="100000"/>
                                    </p:animScale>
                                    <p:animScale>
                                      <p:cBhvr>
                                        <p:cTn id="56" dur="26">
                                          <p:stCondLst>
                                            <p:cond delay="1808"/>
                                          </p:stCondLst>
                                        </p:cTn>
                                        <p:tgtEl>
                                          <p:spTgt spid="21"/>
                                        </p:tgtEl>
                                      </p:cBhvr>
                                      <p:to x="100000" y="95000"/>
                                    </p:animScale>
                                    <p:animScale>
                                      <p:cBhvr>
                                        <p:cTn id="57"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17060"/>
            <a:ext cx="9144000" cy="6858000"/>
          </a:xfrm>
          <a:prstGeom prst="rect">
            <a:avLst/>
          </a:prstGeom>
          <a:noFill/>
        </p:spPr>
      </p:pic>
      <p:pic>
        <p:nvPicPr>
          <p:cNvPr id="1028" name="Picture 4" descr="G:\Digital Scrapbooking\jbillingsley-topten-pap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082" y="1220476"/>
            <a:ext cx="7451610" cy="38615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0495" y="678175"/>
            <a:ext cx="7239000" cy="1200329"/>
          </a:xfrm>
          <a:prstGeom prst="rect">
            <a:avLst/>
          </a:prstGeom>
          <a:noFill/>
        </p:spPr>
        <p:txBody>
          <a:bodyPr wrap="square" rtlCol="0">
            <a:spAutoFit/>
          </a:bodyPr>
          <a:lstStyle/>
          <a:p>
            <a:pPr algn="ctr"/>
            <a:r>
              <a:rPr lang="en-US" sz="3600" b="1" dirty="0" smtClean="0">
                <a:latin typeface="Gisha" panose="020B0502040204020203" pitchFamily="34" charset="-79"/>
                <a:cs typeface="Gisha" panose="020B0502040204020203" pitchFamily="34" charset="-79"/>
              </a:rPr>
              <a:t>Captain Cluck to the Rescue with… </a:t>
            </a:r>
            <a:r>
              <a:rPr lang="en-US" sz="3600" b="1" dirty="0" smtClean="0">
                <a:solidFill>
                  <a:srgbClr val="FF0000"/>
                </a:solidFill>
                <a:latin typeface="Gisha" panose="020B0502040204020203" pitchFamily="34" charset="-79"/>
                <a:cs typeface="Gisha" panose="020B0502040204020203" pitchFamily="34" charset="-79"/>
              </a:rPr>
              <a:t>apostrophes</a:t>
            </a:r>
            <a:endParaRPr lang="en-US" sz="3600" b="1" dirty="0">
              <a:solidFill>
                <a:srgbClr val="FF0000"/>
              </a:solidFill>
              <a:latin typeface="Gisha" panose="020B0502040204020203" pitchFamily="34" charset="-79"/>
              <a:cs typeface="Gisha" panose="020B0502040204020203" pitchFamily="34" charset="-79"/>
            </a:endParaRPr>
          </a:p>
        </p:txBody>
      </p:sp>
      <p:pic>
        <p:nvPicPr>
          <p:cNvPr id="1035" name="Picture 11" descr="G:\Digital Scrapbooking\jbillingsley-topten-journa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5638800"/>
            <a:ext cx="1295401" cy="584775"/>
          </a:xfrm>
          <a:prstGeom prst="rect">
            <a:avLst/>
          </a:prstGeom>
          <a:noFill/>
        </p:spPr>
        <p:txBody>
          <a:bodyPr wrap="square" rtlCol="0">
            <a:spAutoFit/>
          </a:bodyPr>
          <a:lstStyle/>
          <a:p>
            <a:r>
              <a:rPr lang="en-US" sz="3200" b="1" dirty="0" smtClean="0">
                <a:latin typeface="Gisha" panose="020B0502040204020203" pitchFamily="34" charset="-79"/>
                <a:cs typeface="Gisha" panose="020B0502040204020203" pitchFamily="34" charset="-79"/>
              </a:rPr>
              <a:t>Day 4</a:t>
            </a:r>
            <a:endParaRPr lang="en-US" sz="3200" b="1" dirty="0">
              <a:latin typeface="Gisha" panose="020B0502040204020203" pitchFamily="34" charset="-79"/>
              <a:cs typeface="Gisha" panose="020B0502040204020203" pitchFamily="34" charset="-79"/>
            </a:endParaRPr>
          </a:p>
        </p:txBody>
      </p:sp>
      <p:pic>
        <p:nvPicPr>
          <p:cNvPr id="10" name="Picture 3" descr="G:\Digital Scrapbooking\JPaige_SensitiveBoy_BinderClip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73071">
            <a:off x="1094289" y="909212"/>
            <a:ext cx="1100403" cy="16960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luck.png">
            <a:hlinkClick r:id="rId7"/>
          </p:cNvPr>
          <p:cNvPicPr>
            <a:picLocks noChangeAspect="1"/>
          </p:cNvPicPr>
          <p:nvPr/>
        </p:nvPicPr>
        <p:blipFill>
          <a:blip r:embed="rId8"/>
          <a:srcRect l="21387" r="20591"/>
          <a:stretch>
            <a:fillRect/>
          </a:stretch>
        </p:blipFill>
        <p:spPr>
          <a:xfrm>
            <a:off x="3551296" y="1827701"/>
            <a:ext cx="2118315" cy="3576550"/>
          </a:xfrm>
          <a:prstGeom prst="rect">
            <a:avLst/>
          </a:prstGeom>
        </p:spPr>
      </p:pic>
      <p:sp>
        <p:nvSpPr>
          <p:cNvPr id="21" name="Oval Callout 20"/>
          <p:cNvSpPr/>
          <p:nvPr/>
        </p:nvSpPr>
        <p:spPr>
          <a:xfrm>
            <a:off x="738042" y="2397047"/>
            <a:ext cx="2813254" cy="2098753"/>
          </a:xfrm>
          <a:prstGeom prst="wedgeEllipseCallout">
            <a:avLst>
              <a:gd name="adj1" fmla="val 76012"/>
              <a:gd name="adj2" fmla="val -18842"/>
            </a:avLst>
          </a:prstGeom>
          <a:ln/>
        </p:spPr>
        <p:style>
          <a:lnRef idx="1">
            <a:schemeClr val="accent4"/>
          </a:lnRef>
          <a:fillRef idx="3">
            <a:schemeClr val="accent4"/>
          </a:fillRef>
          <a:effectRef idx="2">
            <a:schemeClr val="accent4"/>
          </a:effectRef>
          <a:fontRef idx="minor">
            <a:schemeClr val="lt1"/>
          </a:fontRef>
        </p:style>
        <p:txBody>
          <a:bodyPr/>
          <a:lstStyle/>
          <a:p>
            <a:pPr algn="ctr"/>
            <a:r>
              <a:rPr lang="en-US" dirty="0" smtClean="0">
                <a:latin typeface="Comic Sans MS"/>
                <a:cs typeface="Comic Sans MS"/>
              </a:rPr>
              <a:t>The chickens’ favorite video is here!  Watch once more to make them happy!</a:t>
            </a:r>
            <a:endParaRPr lang="en-US" sz="1800" dirty="0">
              <a:latin typeface="Comic Sans MS"/>
              <a:cs typeface="Comic Sans MS"/>
            </a:endParaRPr>
          </a:p>
        </p:txBody>
      </p:sp>
      <p:pic>
        <p:nvPicPr>
          <p:cNvPr id="22" name="Picture 21" descr="farm_rooster_and_hens_ow.png"/>
          <p:cNvPicPr>
            <a:picLocks noChangeAspect="1"/>
          </p:cNvPicPr>
          <p:nvPr/>
        </p:nvPicPr>
        <p:blipFill>
          <a:blip r:embed="rId9"/>
          <a:srcRect r="32440"/>
          <a:stretch>
            <a:fillRect/>
          </a:stretch>
        </p:blipFill>
        <p:spPr>
          <a:xfrm>
            <a:off x="5180404" y="3612139"/>
            <a:ext cx="2718598" cy="2169594"/>
          </a:xfrm>
          <a:prstGeom prst="rect">
            <a:avLst/>
          </a:prstGeom>
        </p:spPr>
      </p:pic>
      <p:sp>
        <p:nvSpPr>
          <p:cNvPr id="7" name="Down Arrow 6"/>
          <p:cNvSpPr/>
          <p:nvPr/>
        </p:nvSpPr>
        <p:spPr>
          <a:xfrm rot="693827">
            <a:off x="7068248" y="2081111"/>
            <a:ext cx="1061934" cy="2447448"/>
          </a:xfrm>
          <a:prstGeom prst="downArrow">
            <a:avLst/>
          </a:prstGeom>
          <a:solidFill>
            <a:srgbClr val="D0151D"/>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 name="Down Arrow 15"/>
          <p:cNvSpPr/>
          <p:nvPr/>
        </p:nvSpPr>
        <p:spPr>
          <a:xfrm rot="693827">
            <a:off x="6236775" y="2134485"/>
            <a:ext cx="1061934" cy="2644368"/>
          </a:xfrm>
          <a:prstGeom prst="downArrow">
            <a:avLst/>
          </a:prstGeom>
          <a:solidFill>
            <a:srgbClr val="D0151D"/>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Other chickens</a:t>
            </a:r>
            <a:endParaRPr lang="en-US" dirty="0"/>
          </a:p>
        </p:txBody>
      </p:sp>
      <p:sp>
        <p:nvSpPr>
          <p:cNvPr id="17" name="Down Arrow 16"/>
          <p:cNvSpPr/>
          <p:nvPr/>
        </p:nvSpPr>
        <p:spPr>
          <a:xfrm rot="693827">
            <a:off x="5462517" y="2375610"/>
            <a:ext cx="1061934" cy="1460648"/>
          </a:xfrm>
          <a:prstGeom prst="downArrow">
            <a:avLst/>
          </a:prstGeom>
          <a:solidFill>
            <a:srgbClr val="D0151D"/>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Tree>
    <p:extLst>
      <p:ext uri="{BB962C8B-B14F-4D97-AF65-F5344CB8AC3E}">
        <p14:creationId xmlns:p14="http://schemas.microsoft.com/office/powerpoint/2010/main" val="493378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80">
                                          <p:stCondLst>
                                            <p:cond delay="0"/>
                                          </p:stCondLst>
                                        </p:cTn>
                                        <p:tgtEl>
                                          <p:spTgt spid="22"/>
                                        </p:tgtEl>
                                      </p:cBhvr>
                                    </p:animEffect>
                                    <p:anim calcmode="lin" valueType="num">
                                      <p:cBhvr>
                                        <p:cTn id="2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5" dur="26">
                                          <p:stCondLst>
                                            <p:cond delay="650"/>
                                          </p:stCondLst>
                                        </p:cTn>
                                        <p:tgtEl>
                                          <p:spTgt spid="22"/>
                                        </p:tgtEl>
                                      </p:cBhvr>
                                      <p:to x="100000" y="60000"/>
                                    </p:animScale>
                                    <p:animScale>
                                      <p:cBhvr>
                                        <p:cTn id="26" dur="166" decel="50000">
                                          <p:stCondLst>
                                            <p:cond delay="676"/>
                                          </p:stCondLst>
                                        </p:cTn>
                                        <p:tgtEl>
                                          <p:spTgt spid="22"/>
                                        </p:tgtEl>
                                      </p:cBhvr>
                                      <p:to x="100000" y="100000"/>
                                    </p:animScale>
                                    <p:animScale>
                                      <p:cBhvr>
                                        <p:cTn id="27" dur="26">
                                          <p:stCondLst>
                                            <p:cond delay="1312"/>
                                          </p:stCondLst>
                                        </p:cTn>
                                        <p:tgtEl>
                                          <p:spTgt spid="22"/>
                                        </p:tgtEl>
                                      </p:cBhvr>
                                      <p:to x="100000" y="80000"/>
                                    </p:animScale>
                                    <p:animScale>
                                      <p:cBhvr>
                                        <p:cTn id="28" dur="166" decel="50000">
                                          <p:stCondLst>
                                            <p:cond delay="1338"/>
                                          </p:stCondLst>
                                        </p:cTn>
                                        <p:tgtEl>
                                          <p:spTgt spid="22"/>
                                        </p:tgtEl>
                                      </p:cBhvr>
                                      <p:to x="100000" y="100000"/>
                                    </p:animScale>
                                    <p:animScale>
                                      <p:cBhvr>
                                        <p:cTn id="29" dur="26">
                                          <p:stCondLst>
                                            <p:cond delay="1642"/>
                                          </p:stCondLst>
                                        </p:cTn>
                                        <p:tgtEl>
                                          <p:spTgt spid="22"/>
                                        </p:tgtEl>
                                      </p:cBhvr>
                                      <p:to x="100000" y="90000"/>
                                    </p:animScale>
                                    <p:animScale>
                                      <p:cBhvr>
                                        <p:cTn id="30" dur="166" decel="50000">
                                          <p:stCondLst>
                                            <p:cond delay="1668"/>
                                          </p:stCondLst>
                                        </p:cTn>
                                        <p:tgtEl>
                                          <p:spTgt spid="22"/>
                                        </p:tgtEl>
                                      </p:cBhvr>
                                      <p:to x="100000" y="100000"/>
                                    </p:animScale>
                                    <p:animScale>
                                      <p:cBhvr>
                                        <p:cTn id="31" dur="26">
                                          <p:stCondLst>
                                            <p:cond delay="1808"/>
                                          </p:stCondLst>
                                        </p:cTn>
                                        <p:tgtEl>
                                          <p:spTgt spid="22"/>
                                        </p:tgtEl>
                                      </p:cBhvr>
                                      <p:to x="100000" y="95000"/>
                                    </p:animScale>
                                    <p:animScale>
                                      <p:cBhvr>
                                        <p:cTn id="32"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7995" y="0"/>
            <a:ext cx="9144000" cy="6858000"/>
          </a:xfrm>
          <a:prstGeom prst="rect">
            <a:avLst/>
          </a:prstGeom>
          <a:noFill/>
        </p:spPr>
      </p:pic>
      <p:sp>
        <p:nvSpPr>
          <p:cNvPr id="3" name="TextBox 2"/>
          <p:cNvSpPr txBox="1"/>
          <p:nvPr/>
        </p:nvSpPr>
        <p:spPr>
          <a:xfrm>
            <a:off x="762000" y="465892"/>
            <a:ext cx="7620000" cy="677108"/>
          </a:xfrm>
          <a:prstGeom prst="rect">
            <a:avLst/>
          </a:prstGeom>
          <a:noFill/>
        </p:spPr>
        <p:txBody>
          <a:bodyPr wrap="square" rtlCol="0">
            <a:spAutoFit/>
          </a:bodyPr>
          <a:lstStyle/>
          <a:p>
            <a:pPr algn="ctr"/>
            <a:r>
              <a:rPr lang="en-US" sz="3800" b="1" dirty="0" smtClean="0">
                <a:solidFill>
                  <a:srgbClr val="C00000"/>
                </a:solidFill>
                <a:latin typeface="Gisha" panose="020B0502040204020203" pitchFamily="34" charset="-79"/>
                <a:cs typeface="Gisha" panose="020B0502040204020203" pitchFamily="34" charset="-79"/>
              </a:rPr>
              <a:t>Test Talk: We try it together!</a:t>
            </a:r>
            <a:endParaRPr lang="en-US" sz="3800" b="1" dirty="0">
              <a:solidFill>
                <a:srgbClr val="C00000"/>
              </a:solidFill>
              <a:latin typeface="Gisha" panose="020B0502040204020203" pitchFamily="34" charset="-79"/>
              <a:cs typeface="Gisha" panose="020B0502040204020203" pitchFamily="34" charset="-79"/>
            </a:endParaRPr>
          </a:p>
        </p:txBody>
      </p:sp>
      <p:sp>
        <p:nvSpPr>
          <p:cNvPr id="18" name="TextBox 17"/>
          <p:cNvSpPr txBox="1"/>
          <p:nvPr/>
        </p:nvSpPr>
        <p:spPr>
          <a:xfrm>
            <a:off x="1066800" y="1828800"/>
            <a:ext cx="7010400" cy="477054"/>
          </a:xfrm>
          <a:prstGeom prst="rect">
            <a:avLst/>
          </a:prstGeom>
          <a:noFill/>
        </p:spPr>
        <p:txBody>
          <a:bodyPr wrap="square" rtlCol="0">
            <a:spAutoFit/>
          </a:bodyPr>
          <a:lstStyle/>
          <a:p>
            <a:r>
              <a:rPr lang="en-US" sz="2500" dirty="0" smtClean="0"/>
              <a:t>	</a:t>
            </a:r>
            <a:endParaRPr lang="en-US" sz="2600" dirty="0"/>
          </a:p>
        </p:txBody>
      </p:sp>
      <p:pic>
        <p:nvPicPr>
          <p:cNvPr id="12" name="Picture 4" descr="G:\Digital Scrapbooking\jbillingsley-topten-pap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104085"/>
            <a:ext cx="7451610" cy="50220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74610" y="1119473"/>
            <a:ext cx="7315200" cy="1015663"/>
          </a:xfrm>
          <a:prstGeom prst="rect">
            <a:avLst/>
          </a:prstGeom>
          <a:noFill/>
        </p:spPr>
        <p:txBody>
          <a:bodyPr wrap="square" rtlCol="0">
            <a:spAutoFit/>
          </a:bodyPr>
          <a:lstStyle/>
          <a:p>
            <a:r>
              <a:rPr lang="en-US" sz="2000" i="1" dirty="0" smtClean="0">
                <a:latin typeface="Bookman Old Style" panose="02050604050505020204" pitchFamily="18" charset="0"/>
              </a:rPr>
              <a:t>Nathan wrote a report on different types of bridges. Read his paper and look for any corrections he should make. Then answer the questions that follow. </a:t>
            </a:r>
            <a:endParaRPr lang="en-US" sz="2000" i="1" dirty="0">
              <a:latin typeface="Bookman Old Style" panose="02050604050505020204" pitchFamily="18" charset="0"/>
            </a:endParaRPr>
          </a:p>
        </p:txBody>
      </p:sp>
      <p:sp>
        <p:nvSpPr>
          <p:cNvPr id="8" name="TextBox 7"/>
          <p:cNvSpPr txBox="1"/>
          <p:nvPr/>
        </p:nvSpPr>
        <p:spPr>
          <a:xfrm>
            <a:off x="903777" y="2181761"/>
            <a:ext cx="7325823" cy="1323439"/>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p:spPr>
        <p:txBody>
          <a:bodyPr wrap="square" rtlCol="0">
            <a:spAutoFit/>
          </a:bodyPr>
          <a:lstStyle/>
          <a:p>
            <a:r>
              <a:rPr lang="en-US" sz="2000" dirty="0" smtClean="0">
                <a:latin typeface="Bookman Old Style" panose="02050604050505020204" pitchFamily="18" charset="0"/>
              </a:rPr>
              <a:t>(1) Bridges help people get from place to place. (2) They join communities and stretch across waterways. (3) They take us over roadways and landforms. (4) </a:t>
            </a:r>
            <a:r>
              <a:rPr lang="en-US" sz="2000" dirty="0" err="1" smtClean="0">
                <a:latin typeface="Bookman Old Style" panose="02050604050505020204" pitchFamily="18" charset="0"/>
              </a:rPr>
              <a:t>Floridas</a:t>
            </a:r>
            <a:r>
              <a:rPr lang="en-US" sz="2000" dirty="0" smtClean="0">
                <a:latin typeface="Bookman Old Style" panose="02050604050505020204" pitchFamily="18" charset="0"/>
              </a:rPr>
              <a:t>’ bridge connects the city of Miami to the island of Key Biscayne.</a:t>
            </a:r>
            <a:endParaRPr lang="en-US" sz="2000" dirty="0">
              <a:latin typeface="Bookman Old Style" panose="02050604050505020204" pitchFamily="18" charset="0"/>
            </a:endParaRPr>
          </a:p>
        </p:txBody>
      </p:sp>
      <p:sp>
        <p:nvSpPr>
          <p:cNvPr id="17" name="Content Placeholder 7"/>
          <p:cNvSpPr txBox="1">
            <a:spLocks/>
          </p:cNvSpPr>
          <p:nvPr/>
        </p:nvSpPr>
        <p:spPr>
          <a:xfrm>
            <a:off x="1447800" y="3963542"/>
            <a:ext cx="7086601" cy="22473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ts val="400"/>
              </a:spcBef>
              <a:buFont typeface="Arial" panose="020B0604020202020204" pitchFamily="34" charset="0"/>
              <a:buNone/>
            </a:pPr>
            <a:r>
              <a:rPr lang="en-US" sz="2000" dirty="0" smtClean="0">
                <a:solidFill>
                  <a:srgbClr val="FFFF00"/>
                </a:solidFill>
                <a:ea typeface="Verdana" pitchFamily="-104" charset="0"/>
              </a:rPr>
              <a:t>What change, if any, should be made in sentence 4?</a:t>
            </a:r>
          </a:p>
          <a:p>
            <a:pPr>
              <a:buFont typeface="Arial" panose="020B0604020202020204" pitchFamily="34" charset="0"/>
              <a:buNone/>
            </a:pPr>
            <a:endParaRPr lang="en-US" sz="1200" dirty="0" smtClean="0"/>
          </a:p>
          <a:p>
            <a:pPr marL="457200" indent="-457200">
              <a:buFont typeface="+mj-lt"/>
              <a:buAutoNum type="alphaUcPeriod"/>
            </a:pPr>
            <a:r>
              <a:rPr lang="en-US" sz="2000" dirty="0" smtClean="0"/>
              <a:t>Change </a:t>
            </a:r>
            <a:r>
              <a:rPr lang="en-US" sz="2000" b="1" i="1" dirty="0" err="1" smtClean="0"/>
              <a:t>Floridas</a:t>
            </a:r>
            <a:r>
              <a:rPr lang="en-US" sz="2000" b="1" i="1" dirty="0" smtClean="0"/>
              <a:t>’ </a:t>
            </a:r>
            <a:r>
              <a:rPr lang="en-US" sz="2000" dirty="0" smtClean="0"/>
              <a:t>to </a:t>
            </a:r>
            <a:r>
              <a:rPr lang="en-US" sz="2000" b="1" dirty="0" smtClean="0"/>
              <a:t>Florida’s</a:t>
            </a:r>
            <a:endParaRPr lang="en-US" sz="2000" dirty="0" smtClean="0"/>
          </a:p>
          <a:p>
            <a:pPr marL="457200" indent="-457200">
              <a:buFont typeface="+mj-lt"/>
              <a:buAutoNum type="alphaUcPeriod"/>
            </a:pPr>
            <a:r>
              <a:rPr lang="en-US" sz="2000" dirty="0" smtClean="0"/>
              <a:t>Change </a:t>
            </a:r>
            <a:r>
              <a:rPr lang="en-US" sz="2000" b="1" i="1" dirty="0" smtClean="0"/>
              <a:t>connects </a:t>
            </a:r>
            <a:r>
              <a:rPr lang="en-US" sz="2000" dirty="0" smtClean="0"/>
              <a:t>to </a:t>
            </a:r>
            <a:r>
              <a:rPr lang="en-US" sz="2000" b="1" dirty="0" err="1" smtClean="0"/>
              <a:t>connect’s</a:t>
            </a:r>
            <a:endParaRPr lang="en-US" sz="2000" dirty="0" smtClean="0"/>
          </a:p>
          <a:p>
            <a:pPr marL="457200" indent="-457200">
              <a:buFont typeface="+mj-lt"/>
              <a:buAutoNum type="alphaUcPeriod"/>
            </a:pPr>
            <a:r>
              <a:rPr lang="en-US" sz="2000" dirty="0"/>
              <a:t>Change </a:t>
            </a:r>
            <a:r>
              <a:rPr lang="en-US" sz="2000" b="1" i="1" dirty="0" smtClean="0"/>
              <a:t>Miami </a:t>
            </a:r>
            <a:r>
              <a:rPr lang="en-US" sz="2000" dirty="0"/>
              <a:t>to </a:t>
            </a:r>
            <a:r>
              <a:rPr lang="en-US" sz="2000" b="1" dirty="0" err="1" smtClean="0"/>
              <a:t>miami</a:t>
            </a:r>
            <a:endParaRPr lang="en-US" sz="2000" dirty="0"/>
          </a:p>
          <a:p>
            <a:pPr marL="457200" indent="-457200">
              <a:buFont typeface="+mj-lt"/>
              <a:buAutoNum type="alphaUcPeriod"/>
            </a:pPr>
            <a:r>
              <a:rPr lang="en-US" sz="2000" dirty="0" smtClean="0"/>
              <a:t>Sentence 4 should not be changed.</a:t>
            </a:r>
          </a:p>
        </p:txBody>
      </p:sp>
      <p:pic>
        <p:nvPicPr>
          <p:cNvPr id="15" name="Picture 14" descr="farm_rooster_and_hens_ow.png"/>
          <p:cNvPicPr>
            <a:picLocks noChangeAspect="1"/>
          </p:cNvPicPr>
          <p:nvPr/>
        </p:nvPicPr>
        <p:blipFill>
          <a:blip r:embed="rId5"/>
          <a:srcRect r="32440"/>
          <a:stretch>
            <a:fillRect/>
          </a:stretch>
        </p:blipFill>
        <p:spPr>
          <a:xfrm>
            <a:off x="903777" y="4395065"/>
            <a:ext cx="686996" cy="548261"/>
          </a:xfrm>
          <a:prstGeom prst="rect">
            <a:avLst/>
          </a:prstGeom>
        </p:spPr>
      </p:pic>
      <p:pic>
        <p:nvPicPr>
          <p:cNvPr id="1035" name="Picture 11" descr="G:\Digital Scrapbooking\jbillingsley-topten-journal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182" y="5989019"/>
            <a:ext cx="1150995"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8810" y="6003769"/>
            <a:ext cx="1203491" cy="523220"/>
          </a:xfrm>
          <a:prstGeom prst="rect">
            <a:avLst/>
          </a:prstGeom>
          <a:noFill/>
        </p:spPr>
        <p:txBody>
          <a:bodyPr wrap="square" rtlCol="0">
            <a:spAutoFit/>
          </a:bodyPr>
          <a:lstStyle/>
          <a:p>
            <a:r>
              <a:rPr lang="en-US" sz="2800" b="1" dirty="0" smtClean="0">
                <a:solidFill>
                  <a:srgbClr val="17375E"/>
                </a:solidFill>
                <a:latin typeface="Gisha" panose="020B0502040204020203" pitchFamily="34" charset="-79"/>
                <a:cs typeface="Gisha" panose="020B0502040204020203" pitchFamily="34" charset="-79"/>
              </a:rPr>
              <a:t>Day 4 </a:t>
            </a:r>
            <a:endParaRPr lang="en-US" sz="2800" b="1" dirty="0">
              <a:solidFill>
                <a:srgbClr val="17375E"/>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1718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7995" y="0"/>
            <a:ext cx="9144000" cy="6858000"/>
          </a:xfrm>
          <a:prstGeom prst="rect">
            <a:avLst/>
          </a:prstGeom>
          <a:noFill/>
        </p:spPr>
      </p:pic>
      <p:sp>
        <p:nvSpPr>
          <p:cNvPr id="3" name="TextBox 2"/>
          <p:cNvSpPr txBox="1"/>
          <p:nvPr/>
        </p:nvSpPr>
        <p:spPr>
          <a:xfrm>
            <a:off x="762000" y="465892"/>
            <a:ext cx="7620000" cy="677108"/>
          </a:xfrm>
          <a:prstGeom prst="rect">
            <a:avLst/>
          </a:prstGeom>
          <a:noFill/>
        </p:spPr>
        <p:txBody>
          <a:bodyPr wrap="square" rtlCol="0">
            <a:spAutoFit/>
          </a:bodyPr>
          <a:lstStyle/>
          <a:p>
            <a:pPr algn="ctr"/>
            <a:r>
              <a:rPr lang="en-US" sz="3800" b="1" dirty="0" smtClean="0">
                <a:solidFill>
                  <a:srgbClr val="C00000"/>
                </a:solidFill>
                <a:latin typeface="Gisha" panose="020B0502040204020203" pitchFamily="34" charset="-79"/>
                <a:cs typeface="Gisha" panose="020B0502040204020203" pitchFamily="34" charset="-79"/>
              </a:rPr>
              <a:t>Test Talk: We try it together!</a:t>
            </a:r>
            <a:endParaRPr lang="en-US" sz="3800" b="1" dirty="0">
              <a:solidFill>
                <a:srgbClr val="C00000"/>
              </a:solidFill>
              <a:latin typeface="Gisha" panose="020B0502040204020203" pitchFamily="34" charset="-79"/>
              <a:cs typeface="Gisha" panose="020B0502040204020203" pitchFamily="34" charset="-79"/>
            </a:endParaRPr>
          </a:p>
        </p:txBody>
      </p:sp>
      <p:sp>
        <p:nvSpPr>
          <p:cNvPr id="18" name="TextBox 17"/>
          <p:cNvSpPr txBox="1"/>
          <p:nvPr/>
        </p:nvSpPr>
        <p:spPr>
          <a:xfrm>
            <a:off x="1066800" y="1828800"/>
            <a:ext cx="7010400" cy="477054"/>
          </a:xfrm>
          <a:prstGeom prst="rect">
            <a:avLst/>
          </a:prstGeom>
          <a:noFill/>
        </p:spPr>
        <p:txBody>
          <a:bodyPr wrap="square" rtlCol="0">
            <a:spAutoFit/>
          </a:bodyPr>
          <a:lstStyle/>
          <a:p>
            <a:r>
              <a:rPr lang="en-US" sz="2500" dirty="0" smtClean="0"/>
              <a:t>	</a:t>
            </a:r>
            <a:endParaRPr lang="en-US" sz="2600" dirty="0"/>
          </a:p>
        </p:txBody>
      </p:sp>
      <p:pic>
        <p:nvPicPr>
          <p:cNvPr id="12" name="Picture 4" descr="G:\Digital Scrapbooking\jbillingsley-topten-pap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104085"/>
            <a:ext cx="7451610" cy="50220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01093" y="1219200"/>
            <a:ext cx="7325823" cy="2031325"/>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p:spPr>
        <p:txBody>
          <a:bodyPr wrap="square" rtlCol="0">
            <a:spAutoFit/>
          </a:bodyPr>
          <a:lstStyle/>
          <a:p>
            <a:r>
              <a:rPr lang="en-US" sz="2100" dirty="0" smtClean="0">
                <a:latin typeface="Bookman Old Style" panose="02050604050505020204" pitchFamily="18" charset="0"/>
              </a:rPr>
              <a:t>(9) The beam bridge is the simplest kind of bridge for a crew to build and it costs the least. (10) The beams are put across supports called piers. (11) It is important the piers distance be close enough together to give the beam strength. (12) That way, the roadway won’t bend or sag too much when traffic crosses it. </a:t>
            </a:r>
            <a:endParaRPr lang="en-US" sz="2100" dirty="0">
              <a:latin typeface="Bookman Old Style" panose="02050604050505020204" pitchFamily="18" charset="0"/>
            </a:endParaRPr>
          </a:p>
        </p:txBody>
      </p:sp>
      <p:sp>
        <p:nvSpPr>
          <p:cNvPr id="17" name="Content Placeholder 7"/>
          <p:cNvSpPr txBox="1">
            <a:spLocks/>
          </p:cNvSpPr>
          <p:nvPr/>
        </p:nvSpPr>
        <p:spPr>
          <a:xfrm>
            <a:off x="1600199" y="3581400"/>
            <a:ext cx="7086601"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ts val="400"/>
              </a:spcBef>
              <a:buFont typeface="Arial" panose="020B0604020202020204" pitchFamily="34" charset="0"/>
              <a:buNone/>
            </a:pPr>
            <a:r>
              <a:rPr lang="en-US" sz="2200" dirty="0" smtClean="0">
                <a:solidFill>
                  <a:srgbClr val="FFFF00"/>
                </a:solidFill>
                <a:ea typeface="Verdana" pitchFamily="-104" charset="0"/>
              </a:rPr>
              <a:t>What change, if any, should be made in sentence 11?</a:t>
            </a:r>
          </a:p>
          <a:p>
            <a:pPr>
              <a:buFont typeface="Arial" panose="020B0604020202020204" pitchFamily="34" charset="0"/>
              <a:buNone/>
            </a:pPr>
            <a:endParaRPr lang="en-US" sz="2200" dirty="0" smtClean="0"/>
          </a:p>
          <a:p>
            <a:pPr marL="457200" indent="-457200">
              <a:buFont typeface="+mj-lt"/>
              <a:buAutoNum type="alphaUcPeriod"/>
            </a:pPr>
            <a:r>
              <a:rPr lang="en-US" sz="2200" dirty="0" smtClean="0"/>
              <a:t>Insert a comma after </a:t>
            </a:r>
            <a:r>
              <a:rPr lang="en-US" sz="2200" b="1" i="1" dirty="0" smtClean="0"/>
              <a:t>important</a:t>
            </a:r>
            <a:endParaRPr lang="en-US" sz="2200" dirty="0" smtClean="0"/>
          </a:p>
          <a:p>
            <a:pPr marL="457200" indent="-457200">
              <a:buFont typeface="+mj-lt"/>
              <a:buAutoNum type="alphaUcPeriod"/>
            </a:pPr>
            <a:r>
              <a:rPr lang="en-US" sz="2200" dirty="0" smtClean="0"/>
              <a:t>Change </a:t>
            </a:r>
            <a:r>
              <a:rPr lang="en-US" sz="2200" b="1" i="1" dirty="0" smtClean="0"/>
              <a:t>piers </a:t>
            </a:r>
            <a:r>
              <a:rPr lang="en-US" sz="2200" dirty="0" smtClean="0"/>
              <a:t>to </a:t>
            </a:r>
            <a:r>
              <a:rPr lang="en-US" sz="2200" b="1" dirty="0" smtClean="0"/>
              <a:t>piers’</a:t>
            </a:r>
            <a:endParaRPr lang="en-US" sz="2200" dirty="0" smtClean="0"/>
          </a:p>
          <a:p>
            <a:pPr marL="457200" indent="-457200">
              <a:buFont typeface="+mj-lt"/>
              <a:buAutoNum type="alphaUcPeriod"/>
            </a:pPr>
            <a:r>
              <a:rPr lang="en-US" sz="2200" dirty="0"/>
              <a:t>Change </a:t>
            </a:r>
            <a:r>
              <a:rPr lang="en-US" sz="2200" b="1" i="1" dirty="0" smtClean="0"/>
              <a:t>enough </a:t>
            </a:r>
            <a:r>
              <a:rPr lang="en-US" sz="2200" dirty="0"/>
              <a:t>to </a:t>
            </a:r>
            <a:r>
              <a:rPr lang="en-US" sz="2200" b="1" dirty="0" err="1" smtClean="0"/>
              <a:t>enouff</a:t>
            </a:r>
            <a:endParaRPr lang="en-US" sz="2200" dirty="0"/>
          </a:p>
          <a:p>
            <a:pPr marL="457200" indent="-457200">
              <a:buFont typeface="+mj-lt"/>
              <a:buAutoNum type="alphaUcPeriod"/>
            </a:pPr>
            <a:r>
              <a:rPr lang="en-US" sz="2200" dirty="0" smtClean="0"/>
              <a:t>Change the period to a question mark. </a:t>
            </a:r>
          </a:p>
        </p:txBody>
      </p:sp>
      <p:pic>
        <p:nvPicPr>
          <p:cNvPr id="4" name="Picture 3"/>
          <p:cNvPicPr>
            <a:picLocks noChangeAspect="1"/>
          </p:cNvPicPr>
          <p:nvPr/>
        </p:nvPicPr>
        <p:blipFill>
          <a:blip r:embed="rId5"/>
          <a:stretch>
            <a:fillRect/>
          </a:stretch>
        </p:blipFill>
        <p:spPr>
          <a:xfrm flipH="1">
            <a:off x="719902" y="4622204"/>
            <a:ext cx="970635" cy="622416"/>
          </a:xfrm>
          <a:prstGeom prst="rect">
            <a:avLst/>
          </a:prstGeom>
        </p:spPr>
      </p:pic>
      <p:pic>
        <p:nvPicPr>
          <p:cNvPr id="15" name="Picture 11" descr="G:\Digital Scrapbooking\jbillingsley-topten-journal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182" y="5989019"/>
            <a:ext cx="1150995" cy="5905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96182" y="6029991"/>
            <a:ext cx="1203491" cy="523220"/>
          </a:xfrm>
          <a:prstGeom prst="rect">
            <a:avLst/>
          </a:prstGeom>
          <a:noFill/>
        </p:spPr>
        <p:txBody>
          <a:bodyPr wrap="square" rtlCol="0">
            <a:spAutoFit/>
          </a:bodyPr>
          <a:lstStyle/>
          <a:p>
            <a:r>
              <a:rPr lang="en-US" sz="2800" b="1" dirty="0" smtClean="0">
                <a:solidFill>
                  <a:srgbClr val="17375E"/>
                </a:solidFill>
                <a:latin typeface="Gisha" panose="020B0502040204020203" pitchFamily="34" charset="-79"/>
                <a:cs typeface="Gisha" panose="020B0502040204020203" pitchFamily="34" charset="-79"/>
              </a:rPr>
              <a:t>Day 4 </a:t>
            </a:r>
            <a:endParaRPr lang="en-US" sz="2800" b="1" dirty="0">
              <a:solidFill>
                <a:srgbClr val="17375E"/>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474911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7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750" decel="50000" fill="hold">
                                          <p:stCondLst>
                                            <p:cond delay="0"/>
                                          </p:stCondLst>
                                        </p:cTn>
                                        <p:tgtEl>
                                          <p:spTgt spid="4"/>
                                        </p:tgtEl>
                                        <p:attrNameLst>
                                          <p:attrName>ppt_x</p:attrName>
                                          <p:attrName>ppt_y</p:attrName>
                                        </p:attrNameLst>
                                      </p:cBhvr>
                                    </p:animMotion>
                                    <p:animEffect transition="in" filter="fade">
                                      <p:cBhvr>
                                        <p:cTn id="16"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7995" y="0"/>
            <a:ext cx="9144000" cy="6858000"/>
          </a:xfrm>
          <a:prstGeom prst="rect">
            <a:avLst/>
          </a:prstGeom>
          <a:noFill/>
        </p:spPr>
      </p:pic>
      <p:sp>
        <p:nvSpPr>
          <p:cNvPr id="3" name="TextBox 2"/>
          <p:cNvSpPr txBox="1"/>
          <p:nvPr/>
        </p:nvSpPr>
        <p:spPr>
          <a:xfrm>
            <a:off x="762000" y="465892"/>
            <a:ext cx="7620000" cy="677108"/>
          </a:xfrm>
          <a:prstGeom prst="rect">
            <a:avLst/>
          </a:prstGeom>
          <a:noFill/>
        </p:spPr>
        <p:txBody>
          <a:bodyPr wrap="square" rtlCol="0">
            <a:spAutoFit/>
          </a:bodyPr>
          <a:lstStyle/>
          <a:p>
            <a:pPr algn="ctr"/>
            <a:r>
              <a:rPr lang="en-US" sz="3800" b="1" dirty="0" smtClean="0">
                <a:solidFill>
                  <a:srgbClr val="C00000"/>
                </a:solidFill>
                <a:latin typeface="Gisha" panose="020B0502040204020203" pitchFamily="34" charset="-79"/>
                <a:cs typeface="Gisha" panose="020B0502040204020203" pitchFamily="34" charset="-79"/>
              </a:rPr>
              <a:t>Test Talk: We try it together!</a:t>
            </a:r>
            <a:endParaRPr lang="en-US" sz="3800" b="1" dirty="0">
              <a:solidFill>
                <a:srgbClr val="C00000"/>
              </a:solidFill>
              <a:latin typeface="Gisha" panose="020B0502040204020203" pitchFamily="34" charset="-79"/>
              <a:cs typeface="Gisha" panose="020B0502040204020203" pitchFamily="34" charset="-79"/>
            </a:endParaRPr>
          </a:p>
        </p:txBody>
      </p:sp>
      <p:sp>
        <p:nvSpPr>
          <p:cNvPr id="18" name="TextBox 17"/>
          <p:cNvSpPr txBox="1"/>
          <p:nvPr/>
        </p:nvSpPr>
        <p:spPr>
          <a:xfrm>
            <a:off x="1066800" y="1828800"/>
            <a:ext cx="7010400" cy="477054"/>
          </a:xfrm>
          <a:prstGeom prst="rect">
            <a:avLst/>
          </a:prstGeom>
          <a:noFill/>
        </p:spPr>
        <p:txBody>
          <a:bodyPr wrap="square" rtlCol="0">
            <a:spAutoFit/>
          </a:bodyPr>
          <a:lstStyle/>
          <a:p>
            <a:r>
              <a:rPr lang="en-US" sz="2500" dirty="0" smtClean="0"/>
              <a:t>	</a:t>
            </a:r>
            <a:endParaRPr lang="en-US" sz="2600" dirty="0"/>
          </a:p>
        </p:txBody>
      </p:sp>
      <p:sp>
        <p:nvSpPr>
          <p:cNvPr id="8" name="TextBox 7"/>
          <p:cNvSpPr txBox="1"/>
          <p:nvPr/>
        </p:nvSpPr>
        <p:spPr>
          <a:xfrm>
            <a:off x="901093" y="1495961"/>
            <a:ext cx="7325823" cy="1938992"/>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p:spPr>
        <p:txBody>
          <a:bodyPr wrap="square" rtlCol="0">
            <a:spAutoFit/>
          </a:bodyPr>
          <a:lstStyle/>
          <a:p>
            <a:r>
              <a:rPr lang="en-US" sz="2400" dirty="0" smtClean="0">
                <a:latin typeface="Bookman Old Style" panose="02050604050505020204" pitchFamily="18" charset="0"/>
              </a:rPr>
              <a:t>(5) People have been building bridges for thousands of years. (6) They think about how long the bridges roadway must be. (7) They think about what the bridge will cost. (8) Then they decide what kind of bridge to build. </a:t>
            </a:r>
            <a:endParaRPr lang="en-US" sz="2400" dirty="0">
              <a:latin typeface="Bookman Old Style" panose="02050604050505020204" pitchFamily="18" charset="0"/>
            </a:endParaRPr>
          </a:p>
        </p:txBody>
      </p:sp>
      <p:sp>
        <p:nvSpPr>
          <p:cNvPr id="17" name="Content Placeholder 7"/>
          <p:cNvSpPr txBox="1">
            <a:spLocks/>
          </p:cNvSpPr>
          <p:nvPr/>
        </p:nvSpPr>
        <p:spPr>
          <a:xfrm>
            <a:off x="1600199" y="3581400"/>
            <a:ext cx="7086601"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ts val="400"/>
              </a:spcBef>
              <a:buFont typeface="Arial" panose="020B0604020202020204" pitchFamily="34" charset="0"/>
              <a:buNone/>
            </a:pPr>
            <a:r>
              <a:rPr lang="en-US" sz="2200" dirty="0" smtClean="0">
                <a:solidFill>
                  <a:srgbClr val="C00000"/>
                </a:solidFill>
                <a:ea typeface="Verdana" pitchFamily="-104" charset="0"/>
              </a:rPr>
              <a:t>What change, if any, should be made in sentence 6?</a:t>
            </a:r>
          </a:p>
          <a:p>
            <a:pPr>
              <a:buFont typeface="Arial" panose="020B0604020202020204" pitchFamily="34" charset="0"/>
              <a:buNone/>
            </a:pPr>
            <a:endParaRPr lang="en-US" sz="2200" dirty="0" smtClean="0"/>
          </a:p>
          <a:p>
            <a:pPr marL="457200" indent="-457200">
              <a:buFont typeface="+mj-lt"/>
              <a:buAutoNum type="alphaUcPeriod"/>
            </a:pPr>
            <a:r>
              <a:rPr lang="en-US" sz="2200" dirty="0" smtClean="0"/>
              <a:t>Change </a:t>
            </a:r>
            <a:r>
              <a:rPr lang="en-US" sz="2200" b="1" i="1" dirty="0" smtClean="0"/>
              <a:t>They </a:t>
            </a:r>
            <a:r>
              <a:rPr lang="en-US" sz="2200" dirty="0" smtClean="0"/>
              <a:t>to </a:t>
            </a:r>
            <a:r>
              <a:rPr lang="en-US" sz="2200" b="1" dirty="0" err="1" smtClean="0"/>
              <a:t>They’s</a:t>
            </a:r>
            <a:endParaRPr lang="en-US" sz="2200" dirty="0" smtClean="0"/>
          </a:p>
          <a:p>
            <a:pPr marL="457200" indent="-457200">
              <a:buFont typeface="+mj-lt"/>
              <a:buAutoNum type="alphaUcPeriod"/>
            </a:pPr>
            <a:r>
              <a:rPr lang="en-US" sz="2200" dirty="0" smtClean="0"/>
              <a:t>Change </a:t>
            </a:r>
            <a:r>
              <a:rPr lang="en-US" sz="2200" b="1" i="1" dirty="0" smtClean="0"/>
              <a:t>bridges </a:t>
            </a:r>
            <a:r>
              <a:rPr lang="en-US" sz="2200" dirty="0" smtClean="0"/>
              <a:t>to </a:t>
            </a:r>
            <a:r>
              <a:rPr lang="en-US" sz="2200" b="1" dirty="0" smtClean="0"/>
              <a:t>bridge’s</a:t>
            </a:r>
            <a:endParaRPr lang="en-US" sz="2200" dirty="0" smtClean="0"/>
          </a:p>
          <a:p>
            <a:pPr marL="457200" indent="-457200">
              <a:buFont typeface="+mj-lt"/>
              <a:buAutoNum type="alphaUcPeriod"/>
            </a:pPr>
            <a:r>
              <a:rPr lang="en-US" sz="2200" dirty="0"/>
              <a:t>Change </a:t>
            </a:r>
            <a:r>
              <a:rPr lang="en-US" sz="2200" b="1" i="1" dirty="0" smtClean="0"/>
              <a:t>roadway </a:t>
            </a:r>
            <a:r>
              <a:rPr lang="en-US" sz="2200" dirty="0"/>
              <a:t>to </a:t>
            </a:r>
            <a:r>
              <a:rPr lang="en-US" sz="2200" b="1" dirty="0" smtClean="0"/>
              <a:t>Roadway</a:t>
            </a:r>
            <a:endParaRPr lang="en-US" sz="2200" dirty="0"/>
          </a:p>
          <a:p>
            <a:pPr marL="457200" indent="-457200">
              <a:buFont typeface="+mj-lt"/>
              <a:buAutoNum type="alphaUcPeriod"/>
            </a:pPr>
            <a:r>
              <a:rPr lang="en-US" sz="2200" dirty="0" smtClean="0"/>
              <a:t>Sentence 6 should not be changed.</a:t>
            </a:r>
          </a:p>
        </p:txBody>
      </p:sp>
      <p:pic>
        <p:nvPicPr>
          <p:cNvPr id="14" name="Picture 13" descr="farm_rooster_and_hens_ow.png"/>
          <p:cNvPicPr>
            <a:picLocks noChangeAspect="1"/>
          </p:cNvPicPr>
          <p:nvPr/>
        </p:nvPicPr>
        <p:blipFill>
          <a:blip r:embed="rId4"/>
          <a:srcRect r="32440"/>
          <a:stretch>
            <a:fillRect/>
          </a:stretch>
        </p:blipFill>
        <p:spPr>
          <a:xfrm>
            <a:off x="837602" y="4435251"/>
            <a:ext cx="915596" cy="730697"/>
          </a:xfrm>
          <a:prstGeom prst="rect">
            <a:avLst/>
          </a:prstGeom>
        </p:spPr>
      </p:pic>
      <p:pic>
        <p:nvPicPr>
          <p:cNvPr id="15" name="Picture 11" descr="G:\Digital Scrapbooking\jbillingsley-topten-journa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182" y="5989019"/>
            <a:ext cx="1150995" cy="5905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4704" y="6062115"/>
            <a:ext cx="1203491" cy="523220"/>
          </a:xfrm>
          <a:prstGeom prst="rect">
            <a:avLst/>
          </a:prstGeom>
          <a:noFill/>
        </p:spPr>
        <p:txBody>
          <a:bodyPr wrap="square" rtlCol="0">
            <a:spAutoFit/>
          </a:bodyPr>
          <a:lstStyle/>
          <a:p>
            <a:r>
              <a:rPr lang="en-US" sz="2800" b="1" dirty="0" smtClean="0">
                <a:solidFill>
                  <a:srgbClr val="17375E"/>
                </a:solidFill>
                <a:latin typeface="Gisha" panose="020B0502040204020203" pitchFamily="34" charset="-79"/>
                <a:cs typeface="Gisha" panose="020B0502040204020203" pitchFamily="34" charset="-79"/>
              </a:rPr>
              <a:t>Day 4 </a:t>
            </a:r>
            <a:endParaRPr lang="en-US" sz="2800" b="1" dirty="0">
              <a:solidFill>
                <a:srgbClr val="17375E"/>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343133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80">
                                          <p:stCondLst>
                                            <p:cond delay="0"/>
                                          </p:stCondLst>
                                        </p:cTn>
                                        <p:tgtEl>
                                          <p:spTgt spid="14"/>
                                        </p:tgtEl>
                                      </p:cBhvr>
                                    </p:animEffect>
                                    <p:anim calcmode="lin" valueType="num">
                                      <p:cBhvr>
                                        <p:cTn id="1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0" dur="26">
                                          <p:stCondLst>
                                            <p:cond delay="650"/>
                                          </p:stCondLst>
                                        </p:cTn>
                                        <p:tgtEl>
                                          <p:spTgt spid="14"/>
                                        </p:tgtEl>
                                      </p:cBhvr>
                                      <p:to x="100000" y="60000"/>
                                    </p:animScale>
                                    <p:animScale>
                                      <p:cBhvr>
                                        <p:cTn id="21" dur="166" decel="50000">
                                          <p:stCondLst>
                                            <p:cond delay="676"/>
                                          </p:stCondLst>
                                        </p:cTn>
                                        <p:tgtEl>
                                          <p:spTgt spid="14"/>
                                        </p:tgtEl>
                                      </p:cBhvr>
                                      <p:to x="100000" y="100000"/>
                                    </p:animScale>
                                    <p:animScale>
                                      <p:cBhvr>
                                        <p:cTn id="22" dur="26">
                                          <p:stCondLst>
                                            <p:cond delay="1312"/>
                                          </p:stCondLst>
                                        </p:cTn>
                                        <p:tgtEl>
                                          <p:spTgt spid="14"/>
                                        </p:tgtEl>
                                      </p:cBhvr>
                                      <p:to x="100000" y="80000"/>
                                    </p:animScale>
                                    <p:animScale>
                                      <p:cBhvr>
                                        <p:cTn id="23" dur="166" decel="50000">
                                          <p:stCondLst>
                                            <p:cond delay="1338"/>
                                          </p:stCondLst>
                                        </p:cTn>
                                        <p:tgtEl>
                                          <p:spTgt spid="14"/>
                                        </p:tgtEl>
                                      </p:cBhvr>
                                      <p:to x="100000" y="100000"/>
                                    </p:animScale>
                                    <p:animScale>
                                      <p:cBhvr>
                                        <p:cTn id="24" dur="26">
                                          <p:stCondLst>
                                            <p:cond delay="1642"/>
                                          </p:stCondLst>
                                        </p:cTn>
                                        <p:tgtEl>
                                          <p:spTgt spid="14"/>
                                        </p:tgtEl>
                                      </p:cBhvr>
                                      <p:to x="100000" y="90000"/>
                                    </p:animScale>
                                    <p:animScale>
                                      <p:cBhvr>
                                        <p:cTn id="25" dur="166" decel="50000">
                                          <p:stCondLst>
                                            <p:cond delay="1668"/>
                                          </p:stCondLst>
                                        </p:cTn>
                                        <p:tgtEl>
                                          <p:spTgt spid="14"/>
                                        </p:tgtEl>
                                      </p:cBhvr>
                                      <p:to x="100000" y="100000"/>
                                    </p:animScale>
                                    <p:animScale>
                                      <p:cBhvr>
                                        <p:cTn id="26" dur="26">
                                          <p:stCondLst>
                                            <p:cond delay="1808"/>
                                          </p:stCondLst>
                                        </p:cTn>
                                        <p:tgtEl>
                                          <p:spTgt spid="14"/>
                                        </p:tgtEl>
                                      </p:cBhvr>
                                      <p:to x="100000" y="95000"/>
                                    </p:animScale>
                                    <p:animScale>
                                      <p:cBhvr>
                                        <p:cTn id="2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17060"/>
            <a:ext cx="9144000" cy="6858000"/>
          </a:xfrm>
          <a:prstGeom prst="rect">
            <a:avLst/>
          </a:prstGeom>
          <a:noFill/>
        </p:spPr>
      </p:pic>
      <p:pic>
        <p:nvPicPr>
          <p:cNvPr id="10" name="Picture 3" descr="G:\Digital Scrapbooking\JPaige_SensitiveBoy_BinderClip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173071">
            <a:off x="1094290" y="671298"/>
            <a:ext cx="1100403" cy="16960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66800" y="1828800"/>
            <a:ext cx="7010400" cy="477054"/>
          </a:xfrm>
          <a:prstGeom prst="rect">
            <a:avLst/>
          </a:prstGeom>
          <a:noFill/>
        </p:spPr>
        <p:txBody>
          <a:bodyPr wrap="square" rtlCol="0">
            <a:spAutoFit/>
          </a:bodyPr>
          <a:lstStyle/>
          <a:p>
            <a:r>
              <a:rPr lang="en-US" sz="2500" dirty="0" smtClean="0"/>
              <a:t>	</a:t>
            </a:r>
            <a:endParaRPr lang="en-US" sz="2600" dirty="0"/>
          </a:p>
        </p:txBody>
      </p:sp>
      <p:sp>
        <p:nvSpPr>
          <p:cNvPr id="11" name="TextBox 10"/>
          <p:cNvSpPr txBox="1"/>
          <p:nvPr/>
        </p:nvSpPr>
        <p:spPr>
          <a:xfrm>
            <a:off x="762000" y="435114"/>
            <a:ext cx="7620000" cy="677108"/>
          </a:xfrm>
          <a:prstGeom prst="rect">
            <a:avLst/>
          </a:prstGeom>
          <a:noFill/>
        </p:spPr>
        <p:txBody>
          <a:bodyPr wrap="square" rtlCol="0">
            <a:spAutoFit/>
          </a:bodyPr>
          <a:lstStyle/>
          <a:p>
            <a:pPr algn="ctr"/>
            <a:r>
              <a:rPr lang="en-US" sz="3800" b="1" dirty="0" smtClean="0">
                <a:solidFill>
                  <a:srgbClr val="C00000"/>
                </a:solidFill>
                <a:latin typeface="Gisha" panose="020B0502040204020203" pitchFamily="34" charset="-79"/>
                <a:cs typeface="Gisha" panose="020B0502040204020203" pitchFamily="34" charset="-79"/>
              </a:rPr>
              <a:t>Anchor Chart Ideas</a:t>
            </a:r>
            <a:endParaRPr lang="en-US" sz="3800" b="1" dirty="0">
              <a:solidFill>
                <a:srgbClr val="C00000"/>
              </a:solidFill>
              <a:latin typeface="Gisha" panose="020B0502040204020203" pitchFamily="34" charset="-79"/>
              <a:cs typeface="Gisha" panose="020B0502040204020203" pitchFamily="34" charset="-79"/>
            </a:endParaRPr>
          </a:p>
        </p:txBody>
      </p:sp>
      <p:pic>
        <p:nvPicPr>
          <p:cNvPr id="12" name="Picture 4" descr="G:\Digital Scrapbooking\jbillingsley-topten-pap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104085"/>
            <a:ext cx="7451610" cy="50220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1007745" y="1371600"/>
            <a:ext cx="3259455" cy="4419600"/>
          </a:xfrm>
          <a:prstGeom prst="rect">
            <a:avLst/>
          </a:prstGeom>
        </p:spPr>
      </p:pic>
      <p:pic>
        <p:nvPicPr>
          <p:cNvPr id="8" name="Picture 7"/>
          <p:cNvPicPr>
            <a:picLocks noChangeAspect="1"/>
          </p:cNvPicPr>
          <p:nvPr/>
        </p:nvPicPr>
        <p:blipFill>
          <a:blip r:embed="rId7"/>
          <a:stretch>
            <a:fillRect/>
          </a:stretch>
        </p:blipFill>
        <p:spPr>
          <a:xfrm>
            <a:off x="4648200" y="1371600"/>
            <a:ext cx="3569951" cy="4419600"/>
          </a:xfrm>
          <a:prstGeom prst="rect">
            <a:avLst/>
          </a:prstGeom>
        </p:spPr>
      </p:pic>
    </p:spTree>
    <p:extLst>
      <p:ext uri="{BB962C8B-B14F-4D97-AF65-F5344CB8AC3E}">
        <p14:creationId xmlns:p14="http://schemas.microsoft.com/office/powerpoint/2010/main" val="232958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17060"/>
            <a:ext cx="9144000" cy="6858000"/>
          </a:xfrm>
          <a:prstGeom prst="rect">
            <a:avLst/>
          </a:prstGeom>
          <a:noFill/>
        </p:spPr>
      </p:pic>
      <p:pic>
        <p:nvPicPr>
          <p:cNvPr id="10" name="Picture 3" descr="G:\Digital Scrapbooking\JPaige_SensitiveBoy_BinderClip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173071">
            <a:off x="1094290" y="671298"/>
            <a:ext cx="1100403" cy="16960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66800" y="1828800"/>
            <a:ext cx="7010400" cy="477054"/>
          </a:xfrm>
          <a:prstGeom prst="rect">
            <a:avLst/>
          </a:prstGeom>
          <a:noFill/>
        </p:spPr>
        <p:txBody>
          <a:bodyPr wrap="square" rtlCol="0">
            <a:spAutoFit/>
          </a:bodyPr>
          <a:lstStyle/>
          <a:p>
            <a:r>
              <a:rPr lang="en-US" sz="2500" dirty="0" smtClean="0"/>
              <a:t>	</a:t>
            </a:r>
            <a:endParaRPr lang="en-US" sz="2600" dirty="0"/>
          </a:p>
        </p:txBody>
      </p:sp>
      <p:sp>
        <p:nvSpPr>
          <p:cNvPr id="11" name="TextBox 10"/>
          <p:cNvSpPr txBox="1"/>
          <p:nvPr/>
        </p:nvSpPr>
        <p:spPr>
          <a:xfrm>
            <a:off x="762000" y="435114"/>
            <a:ext cx="7620000" cy="677108"/>
          </a:xfrm>
          <a:prstGeom prst="rect">
            <a:avLst/>
          </a:prstGeom>
          <a:noFill/>
        </p:spPr>
        <p:txBody>
          <a:bodyPr wrap="square" rtlCol="0">
            <a:spAutoFit/>
          </a:bodyPr>
          <a:lstStyle/>
          <a:p>
            <a:pPr algn="ctr"/>
            <a:r>
              <a:rPr lang="en-US" sz="3800" b="1" dirty="0" smtClean="0">
                <a:solidFill>
                  <a:srgbClr val="C00000"/>
                </a:solidFill>
                <a:latin typeface="Gisha" panose="020B0502040204020203" pitchFamily="34" charset="-79"/>
                <a:cs typeface="Gisha" panose="020B0502040204020203" pitchFamily="34" charset="-79"/>
              </a:rPr>
              <a:t>Anchor Chart Ideas</a:t>
            </a:r>
            <a:endParaRPr lang="en-US" sz="3800" b="1" dirty="0">
              <a:solidFill>
                <a:srgbClr val="C00000"/>
              </a:solidFill>
              <a:latin typeface="Gisha" panose="020B0502040204020203" pitchFamily="34" charset="-79"/>
              <a:cs typeface="Gisha" panose="020B0502040204020203" pitchFamily="34" charset="-79"/>
            </a:endParaRPr>
          </a:p>
        </p:txBody>
      </p:sp>
      <p:pic>
        <p:nvPicPr>
          <p:cNvPr id="12" name="Picture 4" descr="G:\Digital Scrapbooking\jbillingsley-topten-pap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104085"/>
            <a:ext cx="7451610" cy="50220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990600" y="1143000"/>
            <a:ext cx="2393565" cy="4930223"/>
          </a:xfrm>
          <a:prstGeom prst="rect">
            <a:avLst/>
          </a:prstGeom>
        </p:spPr>
      </p:pic>
      <p:pic>
        <p:nvPicPr>
          <p:cNvPr id="7" name="Picture 6"/>
          <p:cNvPicPr>
            <a:picLocks noChangeAspect="1"/>
          </p:cNvPicPr>
          <p:nvPr/>
        </p:nvPicPr>
        <p:blipFill>
          <a:blip r:embed="rId7"/>
          <a:stretch>
            <a:fillRect/>
          </a:stretch>
        </p:blipFill>
        <p:spPr>
          <a:xfrm>
            <a:off x="3429000" y="1447800"/>
            <a:ext cx="4800600" cy="4038600"/>
          </a:xfrm>
          <a:prstGeom prst="rect">
            <a:avLst/>
          </a:prstGeom>
        </p:spPr>
      </p:pic>
    </p:spTree>
    <p:extLst>
      <p:ext uri="{BB962C8B-B14F-4D97-AF65-F5344CB8AC3E}">
        <p14:creationId xmlns:p14="http://schemas.microsoft.com/office/powerpoint/2010/main" val="2848146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17060"/>
            <a:ext cx="9144000" cy="6858000"/>
          </a:xfrm>
          <a:prstGeom prst="rect">
            <a:avLst/>
          </a:prstGeom>
          <a:noFill/>
        </p:spPr>
      </p:pic>
      <p:pic>
        <p:nvPicPr>
          <p:cNvPr id="1028" name="Picture 4" descr="G:\Digital Scrapbooking\jbillingsley-topten-pap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190" y="1295400"/>
            <a:ext cx="7451610" cy="38615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381000"/>
            <a:ext cx="7239000" cy="923330"/>
          </a:xfrm>
          <a:prstGeom prst="rect">
            <a:avLst/>
          </a:prstGeom>
          <a:noFill/>
        </p:spPr>
        <p:txBody>
          <a:bodyPr wrap="square" rtlCol="0">
            <a:spAutoFit/>
          </a:bodyPr>
          <a:lstStyle/>
          <a:p>
            <a:pPr algn="ctr"/>
            <a:r>
              <a:rPr lang="en-US" sz="5400" b="1" dirty="0" smtClean="0">
                <a:latin typeface="Gisha" panose="020B0502040204020203" pitchFamily="34" charset="-79"/>
                <a:cs typeface="Gisha" panose="020B0502040204020203" pitchFamily="34" charset="-79"/>
              </a:rPr>
              <a:t>Invitation to Notice</a:t>
            </a:r>
            <a:endParaRPr lang="en-US" sz="5400" b="1" dirty="0">
              <a:latin typeface="Gisha" panose="020B0502040204020203" pitchFamily="34" charset="-79"/>
              <a:cs typeface="Gisha" panose="020B0502040204020203" pitchFamily="34" charset="-79"/>
            </a:endParaRPr>
          </a:p>
        </p:txBody>
      </p:sp>
      <p:pic>
        <p:nvPicPr>
          <p:cNvPr id="1035" name="Picture 11" descr="G:\Digital Scrapbooking\jbillingsley-topten-journa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5638800"/>
            <a:ext cx="1295401" cy="584775"/>
          </a:xfrm>
          <a:prstGeom prst="rect">
            <a:avLst/>
          </a:prstGeom>
          <a:noFill/>
        </p:spPr>
        <p:txBody>
          <a:bodyPr wrap="square" rtlCol="0">
            <a:spAutoFit/>
          </a:bodyPr>
          <a:lstStyle/>
          <a:p>
            <a:r>
              <a:rPr lang="en-US" sz="3200" b="1" dirty="0" smtClean="0">
                <a:latin typeface="Gisha" panose="020B0502040204020203" pitchFamily="34" charset="-79"/>
                <a:cs typeface="Gisha" panose="020B0502040204020203" pitchFamily="34" charset="-79"/>
              </a:rPr>
              <a:t>Day 1</a:t>
            </a:r>
            <a:endParaRPr lang="en-US" sz="3200" b="1" dirty="0">
              <a:latin typeface="Gisha" panose="020B0502040204020203" pitchFamily="34" charset="-79"/>
              <a:cs typeface="Gisha" panose="020B0502040204020203" pitchFamily="34" charset="-79"/>
            </a:endParaRPr>
          </a:p>
        </p:txBody>
      </p:sp>
      <p:pic>
        <p:nvPicPr>
          <p:cNvPr id="10" name="Picture 3" descr="G:\Digital Scrapbooking\JPaige_SensitiveBoy_BinderClip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73071">
            <a:off x="1018090" y="695161"/>
            <a:ext cx="1100403" cy="169609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667000" y="5943600"/>
            <a:ext cx="5486400" cy="369332"/>
          </a:xfrm>
          <a:prstGeom prst="rect">
            <a:avLst/>
          </a:prstGeom>
          <a:noFill/>
        </p:spPr>
        <p:txBody>
          <a:bodyPr wrap="square" rtlCol="0">
            <a:spAutoFit/>
          </a:bodyPr>
          <a:lstStyle/>
          <a:p>
            <a:r>
              <a:rPr lang="en-US" dirty="0" smtClean="0"/>
              <a:t>Excerpt from </a:t>
            </a:r>
            <a:r>
              <a:rPr lang="en-US" i="1" dirty="0" smtClean="0"/>
              <a:t>Pop’s Bridge </a:t>
            </a:r>
            <a:r>
              <a:rPr lang="en-US" dirty="0" smtClean="0"/>
              <a:t>by Eve Bunting</a:t>
            </a:r>
            <a:endParaRPr lang="en-US" dirty="0"/>
          </a:p>
        </p:txBody>
      </p:sp>
      <p:sp>
        <p:nvSpPr>
          <p:cNvPr id="14" name="Rectangle 8"/>
          <p:cNvSpPr>
            <a:spLocks noChangeArrowheads="1"/>
          </p:cNvSpPr>
          <p:nvPr/>
        </p:nvSpPr>
        <p:spPr bwMode="auto">
          <a:xfrm>
            <a:off x="3733800" y="4572000"/>
            <a:ext cx="990600" cy="412750"/>
          </a:xfrm>
          <a:prstGeom prst="rect">
            <a:avLst/>
          </a:prstGeom>
          <a:solidFill>
            <a:srgbClr val="FFFF00">
              <a:alpha val="39999"/>
            </a:srgbClr>
          </a:solidFill>
          <a:ln w="9525">
            <a:solidFill>
              <a:srgbClr val="FFCC00"/>
            </a:solidFill>
            <a:miter lim="800000"/>
            <a:headEnd/>
            <a:tailEnd/>
          </a:ln>
        </p:spPr>
        <p:txBody>
          <a:bodyPr wrap="none" anchor="ctr"/>
          <a:lstStyle/>
          <a:p>
            <a:endParaRPr lang="en-US"/>
          </a:p>
        </p:txBody>
      </p:sp>
      <p:sp>
        <p:nvSpPr>
          <p:cNvPr id="16" name="Rectangle 8"/>
          <p:cNvSpPr>
            <a:spLocks noChangeArrowheads="1"/>
          </p:cNvSpPr>
          <p:nvPr/>
        </p:nvSpPr>
        <p:spPr bwMode="auto">
          <a:xfrm>
            <a:off x="3962400" y="3581400"/>
            <a:ext cx="1447800" cy="412750"/>
          </a:xfrm>
          <a:prstGeom prst="rect">
            <a:avLst/>
          </a:prstGeom>
          <a:solidFill>
            <a:srgbClr val="FFFF00">
              <a:alpha val="39999"/>
            </a:srgbClr>
          </a:solidFill>
          <a:ln w="9525">
            <a:solidFill>
              <a:srgbClr val="FFCC00"/>
            </a:solidFill>
            <a:miter lim="800000"/>
            <a:headEnd/>
            <a:tailEnd/>
          </a:ln>
        </p:spPr>
        <p:txBody>
          <a:bodyPr wrap="none" anchor="ctr"/>
          <a:lstStyle/>
          <a:p>
            <a:endParaRPr lang="en-US"/>
          </a:p>
        </p:txBody>
      </p:sp>
      <p:sp>
        <p:nvSpPr>
          <p:cNvPr id="4" name="TextBox 3"/>
          <p:cNvSpPr txBox="1"/>
          <p:nvPr/>
        </p:nvSpPr>
        <p:spPr>
          <a:xfrm>
            <a:off x="990600" y="1600200"/>
            <a:ext cx="7391400" cy="3539430"/>
          </a:xfrm>
          <a:prstGeom prst="rect">
            <a:avLst/>
          </a:prstGeom>
          <a:noFill/>
        </p:spPr>
        <p:txBody>
          <a:bodyPr wrap="square" rtlCol="0">
            <a:spAutoFit/>
          </a:bodyPr>
          <a:lstStyle/>
          <a:p>
            <a:r>
              <a:rPr lang="en-US" sz="3200" dirty="0" smtClean="0"/>
              <a:t>	But I know my pop can do it. Whenever I say he’s building the bridge, Mom laughs. “There’s a crew of more than a thousand men working on that bridge, Robert. Including Charlie’s dad,” she reminds me. I know that, but I just shrug.</a:t>
            </a:r>
          </a:p>
          <a:p>
            <a:r>
              <a:rPr lang="en-US" sz="3200" dirty="0" smtClean="0"/>
              <a:t>	To me, it’s Pop’s bridge.</a:t>
            </a:r>
            <a:endParaRPr lang="en-US" sz="3200" dirty="0"/>
          </a:p>
        </p:txBody>
      </p:sp>
      <p:sp>
        <p:nvSpPr>
          <p:cNvPr id="8" name="Rectangle 7"/>
          <p:cNvSpPr/>
          <p:nvPr/>
        </p:nvSpPr>
        <p:spPr>
          <a:xfrm>
            <a:off x="3571106" y="5387499"/>
            <a:ext cx="2356735" cy="369332"/>
          </a:xfrm>
          <a:prstGeom prst="rect">
            <a:avLst/>
          </a:prstGeom>
        </p:spPr>
        <p:txBody>
          <a:bodyPr wrap="none">
            <a:spAutoFit/>
          </a:bodyPr>
          <a:lstStyle/>
          <a:p>
            <a:r>
              <a:rPr lang="en-US" b="1" dirty="0" smtClean="0">
                <a:latin typeface="Gisha" panose="020B0502040204020203" pitchFamily="34" charset="-79"/>
                <a:cs typeface="Gisha" panose="020B0502040204020203" pitchFamily="34" charset="-79"/>
              </a:rPr>
              <a:t>Notice OWNERSHIP</a:t>
            </a:r>
            <a:endParaRPr lang="en-US" dirty="0"/>
          </a:p>
        </p:txBody>
      </p:sp>
      <p:pic>
        <p:nvPicPr>
          <p:cNvPr id="18" name="Picture 17" descr="farm_rooster_and_hens_ow.png"/>
          <p:cNvPicPr>
            <a:picLocks noChangeAspect="1"/>
          </p:cNvPicPr>
          <p:nvPr/>
        </p:nvPicPr>
        <p:blipFill rotWithShape="1">
          <a:blip r:embed="rId7"/>
          <a:srcRect l="66539" r="-4412"/>
          <a:stretch/>
        </p:blipFill>
        <p:spPr>
          <a:xfrm>
            <a:off x="5942727" y="4735294"/>
            <a:ext cx="884628" cy="1259372"/>
          </a:xfrm>
          <a:prstGeom prst="rect">
            <a:avLst/>
          </a:prstGeom>
        </p:spPr>
      </p:pic>
    </p:spTree>
    <p:extLst>
      <p:ext uri="{BB962C8B-B14F-4D97-AF65-F5344CB8AC3E}">
        <p14:creationId xmlns:p14="http://schemas.microsoft.com/office/powerpoint/2010/main" val="3761961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0" fill="hold">
                                          <p:stCondLst>
                                            <p:cond delay="0"/>
                                          </p:stCondLst>
                                        </p:cTn>
                                        <p:tgtEl>
                                          <p:spTgt spid="18"/>
                                        </p:tgtEl>
                                        <p:attrNameLst>
                                          <p:attrName>r</p:attrName>
                                        </p:attrNameLst>
                                      </p:cBhvr>
                                    </p:animRot>
                                    <p:animRot by="-240000">
                                      <p:cBhvr>
                                        <p:cTn id="7" dur="1000" fill="hold">
                                          <p:stCondLst>
                                            <p:cond delay="1000"/>
                                          </p:stCondLst>
                                        </p:cTn>
                                        <p:tgtEl>
                                          <p:spTgt spid="18"/>
                                        </p:tgtEl>
                                        <p:attrNameLst>
                                          <p:attrName>r</p:attrName>
                                        </p:attrNameLst>
                                      </p:cBhvr>
                                    </p:animRot>
                                    <p:animRot by="240000">
                                      <p:cBhvr>
                                        <p:cTn id="8" dur="1000" fill="hold">
                                          <p:stCondLst>
                                            <p:cond delay="2000"/>
                                          </p:stCondLst>
                                        </p:cTn>
                                        <p:tgtEl>
                                          <p:spTgt spid="18"/>
                                        </p:tgtEl>
                                        <p:attrNameLst>
                                          <p:attrName>r</p:attrName>
                                        </p:attrNameLst>
                                      </p:cBhvr>
                                    </p:animRot>
                                    <p:animRot by="-240000">
                                      <p:cBhvr>
                                        <p:cTn id="9" dur="1000" fill="hold">
                                          <p:stCondLst>
                                            <p:cond delay="3000"/>
                                          </p:stCondLst>
                                        </p:cTn>
                                        <p:tgtEl>
                                          <p:spTgt spid="18"/>
                                        </p:tgtEl>
                                        <p:attrNameLst>
                                          <p:attrName>r</p:attrName>
                                        </p:attrNameLst>
                                      </p:cBhvr>
                                    </p:animRot>
                                    <p:animRot by="120000">
                                      <p:cBhvr>
                                        <p:cTn id="10" dur="1000" fill="hold">
                                          <p:stCondLst>
                                            <p:cond delay="400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17060"/>
            <a:ext cx="9144000" cy="6858000"/>
          </a:xfrm>
          <a:prstGeom prst="rect">
            <a:avLst/>
          </a:prstGeom>
          <a:noFill/>
        </p:spPr>
      </p:pic>
      <p:pic>
        <p:nvPicPr>
          <p:cNvPr id="1028" name="Picture 4" descr="G:\Digital Scrapbooking\jbillingsley-topten-pap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190" y="1295400"/>
            <a:ext cx="7451610" cy="38615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0495" y="678175"/>
            <a:ext cx="7239000" cy="1200329"/>
          </a:xfrm>
          <a:prstGeom prst="rect">
            <a:avLst/>
          </a:prstGeom>
          <a:noFill/>
        </p:spPr>
        <p:txBody>
          <a:bodyPr wrap="square" rtlCol="0">
            <a:spAutoFit/>
          </a:bodyPr>
          <a:lstStyle/>
          <a:p>
            <a:pPr algn="ctr"/>
            <a:r>
              <a:rPr lang="en-US" sz="3600" b="1" dirty="0" smtClean="0">
                <a:latin typeface="Gisha" panose="020B0502040204020203" pitchFamily="34" charset="-79"/>
                <a:cs typeface="Gisha" panose="020B0502040204020203" pitchFamily="34" charset="-79"/>
              </a:rPr>
              <a:t>Captain Cluck to the Rescue with… </a:t>
            </a:r>
            <a:r>
              <a:rPr lang="en-US" sz="3600" b="1" dirty="0" smtClean="0">
                <a:solidFill>
                  <a:srgbClr val="F1EAE9"/>
                </a:solidFill>
                <a:latin typeface="Gisha" panose="020B0502040204020203" pitchFamily="34" charset="-79"/>
                <a:cs typeface="Gisha" panose="020B0502040204020203" pitchFamily="34" charset="-79"/>
              </a:rPr>
              <a:t>apostrophes</a:t>
            </a:r>
            <a:endParaRPr lang="en-US" sz="3600" b="1" dirty="0">
              <a:solidFill>
                <a:srgbClr val="F1EAE9"/>
              </a:solidFill>
              <a:latin typeface="Gisha" panose="020B0502040204020203" pitchFamily="34" charset="-79"/>
              <a:cs typeface="Gisha" panose="020B0502040204020203" pitchFamily="34" charset="-79"/>
            </a:endParaRPr>
          </a:p>
        </p:txBody>
      </p:sp>
      <p:pic>
        <p:nvPicPr>
          <p:cNvPr id="1035" name="Picture 11" descr="G:\Digital Scrapbooking\jbillingsley-topten-journa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5638800"/>
            <a:ext cx="1295401" cy="584775"/>
          </a:xfrm>
          <a:prstGeom prst="rect">
            <a:avLst/>
          </a:prstGeom>
          <a:noFill/>
        </p:spPr>
        <p:txBody>
          <a:bodyPr wrap="square" rtlCol="0">
            <a:spAutoFit/>
          </a:bodyPr>
          <a:lstStyle/>
          <a:p>
            <a:r>
              <a:rPr lang="en-US" sz="3200" b="1" dirty="0" smtClean="0">
                <a:latin typeface="Gisha" panose="020B0502040204020203" pitchFamily="34" charset="-79"/>
                <a:cs typeface="Gisha" panose="020B0502040204020203" pitchFamily="34" charset="-79"/>
              </a:rPr>
              <a:t>Day 1</a:t>
            </a:r>
            <a:endParaRPr lang="en-US" sz="3200" b="1" dirty="0">
              <a:latin typeface="Gisha" panose="020B0502040204020203" pitchFamily="34" charset="-79"/>
              <a:cs typeface="Gisha" panose="020B0502040204020203" pitchFamily="34" charset="-79"/>
            </a:endParaRPr>
          </a:p>
        </p:txBody>
      </p:sp>
      <p:pic>
        <p:nvPicPr>
          <p:cNvPr id="10" name="Picture 3" descr="G:\Digital Scrapbooking\JPaige_SensitiveBoy_BinderClip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73071">
            <a:off x="1094289" y="909212"/>
            <a:ext cx="1100403" cy="16960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luck.png">
            <a:hlinkClick r:id="rId7"/>
          </p:cNvPr>
          <p:cNvPicPr>
            <a:picLocks noChangeAspect="1"/>
          </p:cNvPicPr>
          <p:nvPr/>
        </p:nvPicPr>
        <p:blipFill>
          <a:blip r:embed="rId8"/>
          <a:srcRect l="21387" r="20591"/>
          <a:stretch>
            <a:fillRect/>
          </a:stretch>
        </p:blipFill>
        <p:spPr>
          <a:xfrm>
            <a:off x="3200400" y="1981200"/>
            <a:ext cx="2118315" cy="3576550"/>
          </a:xfrm>
          <a:prstGeom prst="rect">
            <a:avLst/>
          </a:prstGeom>
        </p:spPr>
      </p:pic>
      <p:sp>
        <p:nvSpPr>
          <p:cNvPr id="21" name="Oval Callout 20"/>
          <p:cNvSpPr/>
          <p:nvPr/>
        </p:nvSpPr>
        <p:spPr>
          <a:xfrm>
            <a:off x="738042" y="2397047"/>
            <a:ext cx="2614758" cy="1412953"/>
          </a:xfrm>
          <a:prstGeom prst="wedgeEllipseCallout">
            <a:avLst>
              <a:gd name="adj1" fmla="val 66866"/>
              <a:gd name="adj2" fmla="val -8886"/>
            </a:avLst>
          </a:prstGeom>
          <a:ln/>
        </p:spPr>
        <p:style>
          <a:lnRef idx="1">
            <a:schemeClr val="accent4"/>
          </a:lnRef>
          <a:fillRef idx="3">
            <a:schemeClr val="accent4"/>
          </a:fillRef>
          <a:effectRef idx="2">
            <a:schemeClr val="accent4"/>
          </a:effectRef>
          <a:fontRef idx="minor">
            <a:schemeClr val="lt1"/>
          </a:fontRef>
        </p:style>
        <p:txBody>
          <a:bodyPr/>
          <a:lstStyle/>
          <a:p>
            <a:pPr algn="ctr"/>
            <a:r>
              <a:rPr lang="en-US" sz="1800" dirty="0" smtClean="0">
                <a:latin typeface="Comic Sans MS"/>
                <a:cs typeface="Comic Sans MS"/>
              </a:rPr>
              <a:t>Click on me to see how I save the day when it’s time to eat!</a:t>
            </a:r>
            <a:endParaRPr lang="en-US" sz="1800" dirty="0">
              <a:latin typeface="Comic Sans MS"/>
              <a:cs typeface="Comic Sans MS"/>
            </a:endParaRPr>
          </a:p>
        </p:txBody>
      </p:sp>
      <p:pic>
        <p:nvPicPr>
          <p:cNvPr id="22" name="Picture 21" descr="farm_rooster_and_hens_ow.png"/>
          <p:cNvPicPr>
            <a:picLocks noChangeAspect="1"/>
          </p:cNvPicPr>
          <p:nvPr/>
        </p:nvPicPr>
        <p:blipFill rotWithShape="1">
          <a:blip r:embed="rId9"/>
          <a:srcRect l="1" r="-4181"/>
          <a:stretch/>
        </p:blipFill>
        <p:spPr>
          <a:xfrm>
            <a:off x="5180404" y="3612139"/>
            <a:ext cx="4192196" cy="2169594"/>
          </a:xfrm>
          <a:prstGeom prst="rect">
            <a:avLst/>
          </a:prstGeom>
        </p:spPr>
      </p:pic>
    </p:spTree>
    <p:extLst>
      <p:ext uri="{BB962C8B-B14F-4D97-AF65-F5344CB8AC3E}">
        <p14:creationId xmlns:p14="http://schemas.microsoft.com/office/powerpoint/2010/main" val="3879580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80">
                                          <p:stCondLst>
                                            <p:cond delay="0"/>
                                          </p:stCondLst>
                                        </p:cTn>
                                        <p:tgtEl>
                                          <p:spTgt spid="22"/>
                                        </p:tgtEl>
                                      </p:cBhvr>
                                    </p:animEffect>
                                    <p:anim calcmode="lin" valueType="num">
                                      <p:cBhvr>
                                        <p:cTn id="2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5" dur="26">
                                          <p:stCondLst>
                                            <p:cond delay="650"/>
                                          </p:stCondLst>
                                        </p:cTn>
                                        <p:tgtEl>
                                          <p:spTgt spid="22"/>
                                        </p:tgtEl>
                                      </p:cBhvr>
                                      <p:to x="100000" y="60000"/>
                                    </p:animScale>
                                    <p:animScale>
                                      <p:cBhvr>
                                        <p:cTn id="26" dur="166" decel="50000">
                                          <p:stCondLst>
                                            <p:cond delay="676"/>
                                          </p:stCondLst>
                                        </p:cTn>
                                        <p:tgtEl>
                                          <p:spTgt spid="22"/>
                                        </p:tgtEl>
                                      </p:cBhvr>
                                      <p:to x="100000" y="100000"/>
                                    </p:animScale>
                                    <p:animScale>
                                      <p:cBhvr>
                                        <p:cTn id="27" dur="26">
                                          <p:stCondLst>
                                            <p:cond delay="1312"/>
                                          </p:stCondLst>
                                        </p:cTn>
                                        <p:tgtEl>
                                          <p:spTgt spid="22"/>
                                        </p:tgtEl>
                                      </p:cBhvr>
                                      <p:to x="100000" y="80000"/>
                                    </p:animScale>
                                    <p:animScale>
                                      <p:cBhvr>
                                        <p:cTn id="28" dur="166" decel="50000">
                                          <p:stCondLst>
                                            <p:cond delay="1338"/>
                                          </p:stCondLst>
                                        </p:cTn>
                                        <p:tgtEl>
                                          <p:spTgt spid="22"/>
                                        </p:tgtEl>
                                      </p:cBhvr>
                                      <p:to x="100000" y="100000"/>
                                    </p:animScale>
                                    <p:animScale>
                                      <p:cBhvr>
                                        <p:cTn id="29" dur="26">
                                          <p:stCondLst>
                                            <p:cond delay="1642"/>
                                          </p:stCondLst>
                                        </p:cTn>
                                        <p:tgtEl>
                                          <p:spTgt spid="22"/>
                                        </p:tgtEl>
                                      </p:cBhvr>
                                      <p:to x="100000" y="90000"/>
                                    </p:animScale>
                                    <p:animScale>
                                      <p:cBhvr>
                                        <p:cTn id="30" dur="166" decel="50000">
                                          <p:stCondLst>
                                            <p:cond delay="1668"/>
                                          </p:stCondLst>
                                        </p:cTn>
                                        <p:tgtEl>
                                          <p:spTgt spid="22"/>
                                        </p:tgtEl>
                                      </p:cBhvr>
                                      <p:to x="100000" y="100000"/>
                                    </p:animScale>
                                    <p:animScale>
                                      <p:cBhvr>
                                        <p:cTn id="31" dur="26">
                                          <p:stCondLst>
                                            <p:cond delay="1808"/>
                                          </p:stCondLst>
                                        </p:cTn>
                                        <p:tgtEl>
                                          <p:spTgt spid="22"/>
                                        </p:tgtEl>
                                      </p:cBhvr>
                                      <p:to x="100000" y="95000"/>
                                    </p:animScale>
                                    <p:animScale>
                                      <p:cBhvr>
                                        <p:cTn id="32"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938128908"/>
              </p:ext>
            </p:extLst>
          </p:nvPr>
        </p:nvGraphicFramePr>
        <p:xfrm>
          <a:off x="381000" y="3429000"/>
          <a:ext cx="8229600" cy="1112520"/>
        </p:xfrm>
        <a:graphic>
          <a:graphicData uri="http://schemas.openxmlformats.org/drawingml/2006/table">
            <a:tbl>
              <a:tblPr firstRow="1" bandRow="1">
                <a:tableStyleId>{073A0DAA-6AF3-43AB-8588-CEC1D06C72B9}</a:tableStyleId>
              </a:tblPr>
              <a:tblGrid>
                <a:gridCol w="4114800"/>
                <a:gridCol w="4114800"/>
              </a:tblGrid>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17060"/>
            <a:ext cx="9144000" cy="6858000"/>
          </a:xfrm>
          <a:prstGeom prst="rect">
            <a:avLst/>
          </a:prstGeom>
          <a:noFill/>
        </p:spPr>
      </p:pic>
      <p:pic>
        <p:nvPicPr>
          <p:cNvPr id="1028" name="Picture 4" descr="G:\Digital Scrapbooking\jbillingsley-topten-pap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617" y="1127133"/>
            <a:ext cx="7451610" cy="500556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G:\Digital Scrapbooking\jbillingsley-topten-journa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5638800"/>
            <a:ext cx="1295401" cy="584775"/>
          </a:xfrm>
          <a:prstGeom prst="rect">
            <a:avLst/>
          </a:prstGeom>
          <a:noFill/>
        </p:spPr>
        <p:txBody>
          <a:bodyPr wrap="square" rtlCol="0">
            <a:spAutoFit/>
          </a:bodyPr>
          <a:lstStyle/>
          <a:p>
            <a:r>
              <a:rPr lang="en-US" sz="3200" b="1" dirty="0" smtClean="0">
                <a:latin typeface="Gisha" panose="020B0502040204020203" pitchFamily="34" charset="-79"/>
                <a:cs typeface="Gisha" panose="020B0502040204020203" pitchFamily="34" charset="-79"/>
              </a:rPr>
              <a:t>Day 1</a:t>
            </a:r>
            <a:endParaRPr lang="en-US" sz="3200" b="1" dirty="0">
              <a:latin typeface="Gisha" panose="020B0502040204020203" pitchFamily="34" charset="-79"/>
              <a:cs typeface="Gisha" panose="020B0502040204020203" pitchFamily="34" charset="-79"/>
            </a:endParaRPr>
          </a:p>
        </p:txBody>
      </p:sp>
      <p:sp>
        <p:nvSpPr>
          <p:cNvPr id="18" name="TextBox 17"/>
          <p:cNvSpPr txBox="1"/>
          <p:nvPr/>
        </p:nvSpPr>
        <p:spPr>
          <a:xfrm>
            <a:off x="1066800" y="1600200"/>
            <a:ext cx="7010400" cy="477054"/>
          </a:xfrm>
          <a:prstGeom prst="rect">
            <a:avLst/>
          </a:prstGeom>
          <a:noFill/>
        </p:spPr>
        <p:txBody>
          <a:bodyPr wrap="square" rtlCol="0">
            <a:spAutoFit/>
          </a:bodyPr>
          <a:lstStyle/>
          <a:p>
            <a:r>
              <a:rPr lang="en-US" sz="2500" dirty="0" smtClean="0"/>
              <a:t>	</a:t>
            </a:r>
            <a:endParaRPr lang="en-US" sz="2500" dirty="0"/>
          </a:p>
        </p:txBody>
      </p:sp>
      <p:sp>
        <p:nvSpPr>
          <p:cNvPr id="4" name="AutoShape 2" descr="data:image/jpeg;base64,/9j/4AAQSkZJRgABAQAAAQABAAD/2wCEAAkGBxQTEhUUEhQWFRUXGBwaGBgYGRgeHBsgIBgaHB0aIBwcHCggHR8lHBwdIjEhJSkrLi4uGiEzODMsNygtLisBCgoKDg0OGxAQGy0lICQsLCwsLCwsLCwsLywsLCwtLCwsLCwsLCwsLCwsLCwsLCwsLCwsLCwsLCwsLCwsLCwsLP/AABEIAKYA8AMBIgACEQEDEQH/xAAcAAAABwEBAAAAAAAAAAAAAAAAAgMEBQYHAQj/xABEEAACAQIEBAMGAgkCAwgDAAABAhEDIQAEEjEFQVFhEyJxBgcygZGhQrEUI1JicoLB0fCS4TOi8RUkY7KzwtLiNEOD/8QAGQEAAwEBAQAAAAAAAAAAAAAAAQIDBAAF/8QAKBEAAgIBBAEEAgIDAAAAAAAAAAECEQMSITFBUQQTImEycaHRFIGx/9oADAMBAAIRAxEAPwDccEqkASTAFyTg+KP72+M+Bk/DBvWJU9dAGp/rZf58cFK9jPfbr2tbPVdCEjLUzYcn56yOpiwO097RWUy3mGoS24LXWOoHMi9zhvw2fMTcjUSZtMGQTy33+2H+VVdcMDpOmRzvvFpAtuJ6Yzyk2aIxSQrTkAEHrKtYEWM6u4UAMOdhglKgdith+En4YnnEnc2G0SQZw64dVIHn5pAOq/w7yQevw2BtflgrxYMD6j8MmL+m8cotvidj0J1E06RM2EXDMvki5i4ltxcd8EekFiNjdREqQRC8r2BvzkdIKz5oapsrfhgDzAlpJnYny25z8wWopVSovpHmEjqotPzldh33x1nETXyunzU9okqTcQdwRexiIvvzxpvu99v/ABdNDNMNZ8tOoT8Z/Ybo3Q7N2OKIo1GVI07AzyFudx5R6gbzviEz9MU3EfAYJEwQbHl8iCOmKQlQsoqS3PT4wMVv2B442ayitUvUQlKh6lYhv5lIb5477W+1dLJKNQ11GnSgMW/aJvpWbT3xdOzNpd0WOcCcYnnveZm3kA06Y/cW49CxP5DFRzPE2c6nd3bqzMWv3Jt8sJ7qrY1x9HK6k6/k9NTgTjzZQ9osxTM061Zf/wCrkfQmPtjRfY73jtUqJRzejzwoqLIOomAGFxfbUOfLHLIroSXpZqOpbmn4GCzg2KGYGBgYGOOBig++Zv8AuVMQTOYTabQGa/QWj1IxfsUX3u53Rklp7eNWRN+Qlz8oX74WXA0FckVj3RcN8TM1KrDy0VAB5F3m/wAgDP8AEMbBioe67I+HkgTvUdmNv5R9hi4DAxqojZXcgYGBgYcmcnAnAIxGe0fEP0fLVqsxoQkesQPvGAwpW6Mk9pqjZp82abKGzFZcvT1tA00xrqGY2PkG34sVIUlavVWNUalUG8m6z6kidueLFwThXjZ/I5eBNCn4rzJhz+uvHRvCtzAjEXw/I5kZwoEFTMrWBqrYqzBw7QRfSJknkDiFfE1KS1HowtjHffLULZzLofhFIx31VRq/8i4h+Oe1VfOVdTPWp0j/AMOjScpC/tMywxYgyRsLD1r+dzdQujVKlSppJUeI5crJ21G8Eib9MUc48E44pJah5lRqpb3KkkTYksN52+IfTCgrkMTsAQJAuIUzbnM99sFyZmmgkfCgN453nrt8t+eFwskGTqJYnUZm4I6Wib88RKICVI1wACRHVXExa+1h6zg7KAxDSdIMjeIEHl+90kYRy6ykATJAIbbmRawN9h3w4rtMkXFvPAkdNXIGAZIE274DCFCWiLG5H5EE2kj6RgJVKm5kSFDfwiwIF4GqZF8KUDpa9yBEiQG2NvUbjbAaoLMIk3Itf4jHaw2wAhXQ3ZSBJkgmx3AvtqBJvtPTbDDjtGVJ0mVix+JAWIINgD3I6bYkRIC28o+K0kXgxNjbtF8JNly8iT5gY0gxIUbXvEj688FbAogMlmHRtSOyMoUhlYgggkAjr8xiQ49xypmqgq1LMyrIBMWHTkDvHfEKlZQUE+YyIBkgnTE9MPEI59b2mRtbv0xT6spir8qs4rCAImOXc/i/LAVoBHWL9ryI74LJwdyOQnpaIA5HAUnz4L6UtvIif87f4Jx16fc3EHuMKKtv9uc9Z/yMcT0t/sMd9WHy6Zu3u29oDm8r5zNWlCP1NvK3zHPqD0xbcYv7oq5XOwDapTYHvBDA/I6vrjaBi0HaPN9RDTM7gYGBhiIDjJfezmWq5qjQS5prERMvVZQB8go/141k4xz2bzIzvF/EFwaj1e2lAFT8kPzwmTiiuLZ34NY4TkhRo06Q2RQs9YG/z3w8xxcdw5IGBgYGOOBike8ysHWhlj8NVy1XtSpjU5+mLsTjGPeDxnxKucYNC00XKoe9RjrYeipUMdsTyPaimJb34FvdvSr1xxLP0gPHqApRBFgxBePkDTUfw4p/szWzFOsqUhUFcOCFIbWWJ8wcG8GfMT1Jxp/DsweHcGpuqDxXAYAiwaoZExyCnbtGKj7FUatfiGvVNQMK1dxvF7QDfVGnSJAGFk+ikb3fRW/YnhK5ziXg1KjIIqNqUgGw2E7bi2G/EMsw8RSQXpuZK7EoxEjsd/nhnXUh/HpPAYEmLMCRDC3W4Iw/1gOpCgakIbSIBIIg356TfrbCSkqLY4u3Y7yQBAKSBq78hYj64WUQA1yCJ1cxOoxcRffnthlwYeXRMFWYTfnESOY2vyvh65kmbbmJ3mNp33Ntj2wrFD5X8EmSCfMLdI7xOHSsAOSsbR1sLTtAJj54bZdrWiYjT8hcRFwW+UYP4tpiU+Jh+KLmB8l3wAoNpkHSIUX09LknST0Fj1m2OKgBF4A3MTAAQeYRsJicDQNPmJbfzC/IAzHK5+am2BmqwQF3KrJB1Mwg+abHrAG0/bADYXOZsUir+YsfgAu5NyFWJ1k6viO0XxVuM53MUnCVBTUbikpV0i480G87wY9MIcXrvqSulTRMhEVitRF2DGDK67kwecYYZejr1lnVSAWg7ud4H98aIQSVkZSb2HdDONXrBnCSqQNKqotZbDnfc4k6ayCBM4Y0eNg0KdJ6Ymm/lcaRCEEMG8ssZIMzy26ucy+hSYDECYEGbTy5WwJRt0Xwz0wb5DPmlFQI2qmkTJRmsRuqi5m0EG/PDrhPs9mqlTV+j1alIkwrnQWBteBHITEbYtfs3wZmzS1KjeLVqhDrAsCya1ixCoApF7Y0DVUUHUgd1kadmC8zoUEn11GcPqZBuzIMt7B55H1/o6sgMmmXJF+Ui9oBk9BiN/Q6q5o0/DakHnSlU7mJ0K8RJPwn642ulmqumoqfAWChwTEmBY85n0xzP5qhVQrXpO6w2v8AVlltM+cDSGEbzHphbvY5Nxdoo3upzKHP0yzqs020BrF5AACzvaTbkO2Nw1Y8y8XoMdKoupVQ+DV16Wp+dWVlP4o0nYczEYuvsx7XcSVB4qmsioxdqisuo+YrpqCnCwQFOqbGcOthcjc3Zs047ircL9r8vV0io7UKji1OoAIvB8wlWv8AiBi4xZk2wUyTVEL7Z8S/R8lWqKYbTpT+JvKv3OKD7ksn+szNaRpUJSUT/Mx9PhHqDi/+1vBRncs9APoJurDkw2kdJxgKVWplgVZCp0aqYMiCVtswvO39cTm2nZXElJUemZwJx59yntfVT4c5UU9HLT8wwP5Yl8t7x80sfr6TgW0sqk/UacD3vob/AB300bXOBjL8v7z6oE1KCVByNNyJ+Xm/PEvlPedlT/xUq0j3WR32wyyxYrwTXRaePcRGXoVKx/ApIHU7AfWMYXTyT18xk8pUGo1anjVu4Y3kfwI9/wDxMXP299qKebShQylUEvUl7EERZJBi2oz/AC4j/dJT/Ss/ms5H6umAlL0aQv0posj9/CflLboZJwh9svnt7mFpZGqxpo4AUAOupVlgAxXou/LGc+6PJI2b1h0BpA2LDWxZYgLzi5Yi2wxpPt5VqLka5paB5TqLkQE/HE21RsDzxm3uy4WWzaNTQFKMF5OkpqR1TlLGxkc5kkQATLlCwXwbNGz3sLkqlU1TSKu3xaGZQ38SqYPrjFeMcP8AArVaJFqNZkA/cb4L/wABT6HHo/GKe9zJFM8GBgZihI/ipmPrBGGnFUHDN6qZVsuAjMGtqAZf4lMNebWI9Yw4K+QgzaymAN2AM9J0i9+eGxqSKdRSAZBHo/laR0v9sPKZJYz5fMOYiBqNibD0PTEFui01UhdxsWiAbNcE3LXvvYC+OU6YlVgmbajt+EeblzP3wVKUAKJF50m3JeRuNzbHHqqFZmuq3II2EteekD6nlgAFc5nlQ+I76I83aSxMx1sBz2vOKFxGs7sHdWRSBoBDAActM77XI54f8WrvVJBQJJARWPnT4oUiPjYCT2gAXxG5vNVKjE1GZm28xNu2n8Ppi8I0SyM5mMm9MKXUqKg1IZBDC15B7iemFs5ww06VOozp+tmKYMvH7RiREHr26w0vYSSBsJsJ3gcpwrSyTMjVFClVIB8y6rz5omYkb9Th2JSd0HyuaRAwajTqTsz65G1rEAi3YiTBw79n+KGjUQxIRrbXH4l9YJiee84jEaDsD2O3Y/1wrWrl31OQSSJIAHPe31wKDGTVGs+7fPOXZKzFaihCriDqXzFHFzqkardBsMaPn8vVemdJRnYRqQkakJllAMxIG+oxjEOA8UajmqfjsAis6OttN2DEzOwa4/dONmyjqmqtQggkLNzaPi3uNXTC2NKNcCuWSmuV06RqAB0WnULwFGxnbpjlQNlsrUPhiRT0gAyWhYBJkAHqAN8L5HiVWvY0lpmYkMHlebCAInYTffDDJZkZmqtFH8SlROqoZm4+BSRufxEdl64KF/ZGcP8AYk0wpAptUUSDUUleiggG7QPQd8QOczGYpvqrE1abND05taNSqNlYTOkyrCCDvGsUn1TYiDFx05+hxn/tFlS3jrA1arHr5fIf5Wt6PjuAp2VzOgU4VCGR110dUkBl9Z8pgqVJ2YDlib4L7ZnKjw2pVKtI6WpgEaqYbVKMXYSoKmDuNr4qgrakpUmgKtXy8pDhHK/LSw73PLBfaAtUR0pEGo6qBEgCKhdqjN+BVH4urjHBasga/EA9arWRnQ1HZ5DFG8zsQCy8wpAv0wRKyl1ctLA6pJaSwOoFgZGqcMX4qqqKbKWZW0tLq47vTqKAZn8J1A9cLvTYBwylWNiHUqyzsSrCQT23wjXY8X0i25X2/wA3H61MvXXmalIFhG/wMJn0x0+02WqH9dwzLE9VLp/7TGKb4RAkoY6kW+Zi04c6Os+k/wCGPScBsMILssqvwlydWWzFExfwq8j/AJiPyws3DOEOPJm89TPfSRt3Q/bFWdwDvEciZ/pgpzQAjTSaeqsT+cc8LbHcYos9TgVJXVsvxWhqGqP0inoIkaT5ttsaN7s+G0snlPBWvRqsXZyabqwvAA35KAMYcmbIPlVJH7t+e0QcKU0psNToJMkkpPL9rpA6Ww7lXQnt6trNW981d0pZdx5qIZg4B/GQPDJ5aRD78yuEPcxSqMcxV0sKRVEUnZmDVC0DfyyAT+92xlPirsgKj9k/CTNzGJfKZ/MoCKFXwxO1PUuqYjrPr647Urtg0vS4o9InGfe+ThhfK08yvx5Z9X8rWYfZT8saDhjxvIivl6tE/wD7EZfqLffFmZk6dnm9UU+Q7SVB6CPL+Yw8orrRTuSh1CNiAFt1v98R2VJhS1tSj5Mogg99vph/k2BqoswCQwIEkFiNYHWCJjpjN3RtlxZIV6yrqdnhQfiYwBdipk+m3OLbYqXGuKNXOimIpqTsGAMnys3QevrgcQ4hUgNp0h1/VMQDKhmDvBm7GLnkO84Z8MrQ4WfI06l5EhG0z1hjtisIVuQnLoXzdVpWogLIjGKjkzUc3aoYIN4tGwUCQZGIxRtMkWmDc9b3vvfHBJA7AR/YTthfJVkVpdQ6wZXn6g/hII3xTgnzsKcQzpqvqYKoiFUTCgCAsm5gACT0w1K9r9cOspTptUh30U5J1ESQACQIH4jt6nCFXTJ06gvLUQW+cACcd9HPyGYrpUBfMNWpusxpEcgB9ZOD09VMq2iNQldaWYbSJ3iLHHauYLKqaEVVn4QdRneWJJN/zwixJESYHKTA+W2OoNokuH1EfXrYByxaCo0lSjMTYWIYARGz9sWzgHtLmMoT4NSUJH6t/Osxy57CbEYpeUCeTzMtQ1ApJ+DQ3lsRcEEkkztiW4U4ZVkGDZjy1fxARM9O2I5FS1I2ekkm/blW5a+M+22ZqIyhkoKQSRQXSW3FyxLfSMaN7G8KGXWmlIAEKPFIG5gGSZ3m3XfGR8HyFXM+ItGmH8NA7j4dIIIg6iINj98bLlKLUEWnUc/AhdkBKzEEm3lU6bg2M8sDG32N6qONJKFEpluFilXq1U1/rYLEuxUEACyGwsBcYiOMJ56zMVAUAm4FirAiTsSBbuBh/m+PZfL5Z6hqakoiDBDNPJRe7HljFPaDjdXOVNVYgCTppj4VE2/iN9zi8YajHCLJOhxDJBgaxapoFjTBWTB83mgDSC2++oDlhP2o9kW/RzWoFqwqJq0qGFRL6hTZB8QKzYj4hhb2P4fTRWzmZA8NDFMETffWV3O0CLA4sfA/btmzKqMvUWgzwG0sSDeNdoA9DbnjnHfYZoxmpkaRpI1OsHcjz0ipDAyANAv4giT6YeLxDM6xrpu5oLDAo2pV1bud5UmATtMc8bfxP3W5GtUarTNbLVSdWqhUKwx3IUggE3mI3OMy9sPZHMZLO00WvUcVlbRWIMwASyPHlMASbXF4EYVqxFI5ScNfcESDYSD8/wCuCfoVNthIjrt9CcR/s/xFhQVQFgE7gnntIPfEocy+xC+kf/fGVxaexqUlQVOGU99LX7sO/UDDg8OpBYWmO83Pz6YQNU86aEehH5PgSpI/VC/Z/wCgwrUvIya8COayKLcSpAkab+kYY6hbla6LpHawIsDiRVV2NFh3AYdb/DvhMqAZ8JxMXhp/6YpG+xZUhPIcNT4280kkKRAgyQPX+2Hi5CnJhQB0E/S0YIhU/tf6lH2JthytMGwNT1mmfywstTfIVVHoXHGx3DfPZlaaM7mFUSTjYzz+Tzv7fZBstmsxTWQPF8RQOa1CWFhyBLD5YjVqDTzBsbbqY7X574mPeNxFs1WqV0qGKYVfDgKVQkwSVufMSb7A4pgzSU1HhIVYQWdm+KxldAGmAdjMj54jSkria7cHU/Avn8lVVAoLPSXYb6d/pucH4NXRq2UR1AVa6BnHNHcAzafLaOxbEjk8+VaGDU3t5XBAI5Earx64UqZKg5GpSjSIamQL9SDYmekY73GtmgvFq3iyrU8s4pK5RghgaiIBJE2newO3TC9bOOyBG0wOigG3MmJnEvm/Z5oGiv4gGwYkR6A2GIqrw+qs6qbeo8w+qzikZxfZKWOcemJGgQqubBiQJ56dyOoEgepwQ4VrOxgMZgAAnYAbAWGOrTUqTqhv2SNx2O0z+E98GybQKq0/LoLnfVq0gb2iOo+mBQCQ2vVMeTTAvO5kbR98GydOmWiqzIsGGWDflII+Gd8N4PPfaB1wa6DxuFMx0PI4sNSpQFRP0e6tTVjTBMrUAupLHreL8sQ9ZqcAIp7s25ttAsFBna5tO2JHhVekWVKqtDgI+kKTaSlRZIhl59RhZK0Pjlplsa/7mXDLmZVZDoSwvOpTKzzA0z6k4vvFqb+G3hKpfy2a2oAiRI7f5fGI+yntgcgaporTzQq6QGDFTKgwTTgsJ19PniTr+8riBLf/AIySCAFpsSvQ6jUIkdI+WGx43pHz3PI5IlPeTWoeEKK1aa1UZGNKmNTNAYDxNNkgEkA4z+MAcySSSSSTuSTJPrOAagtcX5Y0wiohiqQ84TxI0agJEoRpMk+UEzqHIQfzONi4RxpGdgFBUyyuGSCCZkX2xii5d3slKq38NNz+S4n+E8WzGS8Jc1lW8JTCF0NNx1CsbNHQjEskU3aFkkzbqBm8Rtile95ZyaIhArNWVaJLBYOltfmO00ta99Ub4XyvvGyBp6vFZSPwFG1eggQfrjOPbLjn/aldAoAoIHVFcqpk6P1sFpJIsOQjckkYi1pVskoNsheHZPw18OVbSzAsuxvFpG1rHD9RbnH1++2E6CBVCDYAADsNt4/LCpUdrdSD9sYpPs3RVI5o2i2+399tsHNFZi5NucffBagjYc9jyvjjv0m55zH5YXcNIUOXHMLHaJH2OCLTEEzfoALb9JOFJ/eueeOZhJQhAJsCGYAQZn8oETv2wyb4A0luNauYpLadRPSrfoPWe2HH6MnYH+MH/rhvQyksRcsbs8HSPgi4G1mEfLDhKTBQDpBUkAqwMrEifQyPzw8tlyJG29z0LjI/ejxgV5pq50UmIGlgAagDCSxtCsCB+8OuND9sOMHK5OvXHxKh0A82Nl++Mgy6MqlXhitlZoJIgE6oA82qTtfvh/U5NKVHehwqbbZGZDKv4TJVUHXTkmdyZsRFomd4JJxA5jgJVAgKvVkFVV11aTuChgsZEgqT0jExxKo/lWoqhKjMoM3AAsxMxBHO0EDEhmKArUm0qmplMFgLGbHUOh6WxnjkcHqfZslgjkWntFEzfiFV16oSwLg2BAgAndQBIHc4XqZ0ll8FTT8sFZLKdry0kTeflGLdw/KCkDTpsGqlBrVySrGbEgyByFuUdsV51FMFtOkuTqQX2Jso3C8/pjTDKp2qMWT08sdNscU8wRdkAOx0sR9uWHa1qcSXZCObKY/1DaD1GInPBFANbW7ugZAhCqlzOu0zAEWI3wlwmvqlTfoOom4k747Qqs5ZKeksVPMK0APSbld1H2OE6nAw9/DBn9kf1U4rWYyyp4gLnWGAVdNipmSTyIMWxzLZwqDBOrkVcgD5AXx3tdxZ3vb/ADiS1fgK7eZD6g/YgHDY8J0K1hUJEAkldPeIIJ6dMLZP2kzAhdWuTYMAQfqMSdTNhwNdJQ3LQSpHqDKnHXkjyMlinwis0KlSg4fSsiD5l1KY/v64QqUrSQIaTFup2EyBb7DFvFNH8oIDmZVhE26bH5Yh8/w0UjrVAwH4GkehsQSO2HjkXZOeCltwRjHTTWHBlidMEMhgQ0230xa1h1xYvZ7J1szKUEasUCaigIjVqjVNgQVIk2tiBy9Bx51o602/WCVkiIF1uSbfLGk+6jiuXyIqrVLO9UozVEBKhVBAEQCdJLaomCYjFFl09iRU+kWH2f8AdeLPnWn/AMKm0D+Z9z6CMXnIcEy9ARRo0qfPyqo9LxOF+HcVo111Uai1B+6bj1G4+eFw0zjnKyLbfIm5ciEIHQsCfnAIxSvbT2QzeaWf0oVNIkUzTCLInYgn7zi66gN226/0GKRnKHESXFLiKlQx8rUUDREwSovHbpjkwxTsyPN5Z6bFHBVxy/rthNiqgFgACTJM2iIM8vryxOe1VKp4warWpVXI0/qyogKBfQuymbE7wemIXxGSSpItBiJI6QbbxiklqgaYPsNTzTJYkMpuTBLDfchhIxJUnYiVCkW2LfkQcQ6uPjiPhNRQCANWzqD+EmZ5Ww4ygAfSdjsCSL9JHI4wtIffok1LxMDtDCPWdMY6peLqB3lbz0IEH64LTpx+1fa5/rOOJQYE+ZvSEOE2G+QvrqCPJPeUwQMR+BhtHwn7Tgkspjzf6E/thY5l7aSD6ouOSOtnBVYAgayP4THrY4K9W10fbfST/Q4Sp5lmNvDPMTTMkdRDjDjxiPw0R8qoP/qYLSXIE2+DXvbaoGyxVebKOnP++MdzedBNIsrBdZCsYu1jsSI8oa5+uNx9qMi1bLVET44lfUXA+eMfzShgpaRpYOJibbgzsfvhfVKslvgt6F6sTjF72Iu9MhKjEqBOmTAM2+fwiD2wkldqobQyqNQ0lZ+HTz7zB5WtbC7MHqqrIDImTeGi0A9gb4b5Dh2h6kDQviFkgL5pkkAxq0jy26kjGaNVZuepulx2N+FVXDVG+MXhmIDaQpZCYO51CRA3G0Ygs6oNRE3soN79W+ZgYuNNacvTSBFiAIgkf9focU9pFVSbE6SR8yDjTglqbdGH1MNKjG+xfP0dKDxtTGopOm36uDCHodIlSIvJxH/pzPXV6iJrghigK67AKSswIAiwGJ7iNWnVCaGUnzQ0gKIiVabibehA64ixwqpTlnpuFUSfJNuVxb6YtjmnH5ckc2N6/jwNOKIpa7BToJvNyOXcnkMM6ucdgFZiQuwMW5YtK+zqVhqNXSx5CGET5ZG454jKOQYK9NlUr4oCuyFWkGWCyZCwASTa8c8PjzQarwTyYJ3fk5kEhNdVphYWfwr/AJsOs4a5jOqU8hfXqsIsBG5O7MbRAt3w9ziVAU8IAgPGo6SsxadVtr3sMFyXBKlYtUZkUB4JQLcg3KxCxPPtjtUUtUjtM29EUNcnmi40sZA2PWe+0jtiRp12g6vMq2ncrOx9NxOJDN0kAaiAQQpcEgQSZaZ/aMNtbCPCFBqkR5XpsCDzutvviTyJpui8cLUtLYitGB4RqaabMLifKeV/2W+xUdwZfg/DTRepBJVo3MsDqJM2tJPLffEC4Cl6RIYKSAe0wRfp/TExwys1UMlWCFhJGpWO9yQ3MAbRscSzJ6eduy+Bx1U1v0ChnKIrs7NprKRTRkdriTEBNr77i6nFsp+2mdoAIsV9XwtURm0EGPMyEEgz+L64rFHIoKy1KcJpDUigBExsBPMc8E4txcUmBBZgFYONJKzKiSwBiJNxsQeuEjOWpaP5GyY4uDeRLnoms37w86WKsuWAH4DSYx6k1N8QdTjjsIK0pnfRc/ImMGz9FnpF3UK4E2JuAbTN9jMG98QRe0c+XrO5Ppy9cbsedTXHBkyYYw/2PM3nS7l3Ms5BJiO2wAw1qVf86YTp0y0xc+k95PQYTB9fl9sUeSfHkX4rgc0syAQdPLSxk+ZZusc9zGOAyLE2kTztOknoYjDUjBgSATN/zHTEWkNEsdGtqTUsXEwfnP0OOqSQIaBF/viPyOeUJex8w7CTPId8LpxBAAC0xPL87Yg4s7UhZ6gHKB9zhGoDPwkqw3lb9t/L6nqccGYQ3Lfn9cHOZSD5l+sf745JroDp9jSnlioYosMthYrJ3EDpY79RiTrVQ0mNMifyMxy6R2HTDZao/aX/AFLPznAJnYg+hE/ngy3BFJHo84y3269m0y9Q16QhK7k1ByDxM+jQT6+uKjmvbjOVazOa9Sney02XQk/CoBWHgblt+2NX9ks+OI5BGrgMTKVIsCymCwj4ZibbTi+RKa0kcTlhkpmNZnKVKZosKhYu4SpJYSSCFIgyNzKg37YllDpTiVd4JQMY1EXgSS0Ce8Wk4svGfZevRLvAqUlY6GABIWAQXB2IMiR0m04o3F+JNTK1WokKpKoxPPUJJ6KyiJxglGcmoyXB6sJ41Fzi9n/Am9CutUoaigsphk2MuWkyrGx1EDne+GntCNNQOBsxPrcNH3OJ+ihZwzppZTpU7SIHIORvIB+fPEPxSmXpBt2tMdYkGCbAglT3AxXFJ69yOeC0Wv2iSqZBalZKpgqEhYkGTcHynoefXAqUKdWn4csqqxAWYuogbbqJkAYjuDZsvTNItoYDyt2HL5T9D2w8ocMVKheZTRPnYkqw3YSDY3O+JyWl03xwXxyU4/Fc8iOSyopItVwQ6klrqWbVcqW2Mm/YgYZV6jmfE3pyt2DQJm5FiYsY/Zw9PGmUiEs8mkzWmOUC5uQZMYZ5PKiowQ+ZFu/z5SDuT/XFIXvKRCdbRgO6mVU0UDk6Swdgk3kG1jPQSJPLnhfheVRVIpuSohfw/h7geY3iTywnxJTTolVY/FcmCxkyQLQD+8No64gso7BZ82gNyYiC19p59cBRc4N2NKaxzSa6JTiWWrPLwAtMkaZF0gkuSDO8QB1PXCWSaHBJAhGIJnc6QNhJ9Bh2tcnKuxOqZAPMgnSD9t8M8h4eqaoEAArIYySxEwPp0vgr8WmuPAJJa00+fIWrmEqUkedbp8R0nzJYEyBBKyJ74OgOtQrRMKxaYMXWdJB374f5LKU0NSnImprJFgYJv6qDtiEuF5yo/wCZD05bYaLUrSFnFxpv+PomeE5UCrWLsW8MrpLERBW5JgXBB+o6WO/EaINZbKGgM6iQdQILMYixtf8AvhxXqKQon4yCt4kxqF+kdcJ0uFhawrLADLBA7agSQfiLalOrex64hqXMuf6NOlqlCq/sd0sougU3HiLAW/ONoj05YrOdy4WoycgTBkXESN7Yna3FglVkYkixTQCxG2udNyLqfriK47l1SodAABGqBtJNyOnWMPgtSp97ieo0yjcetiOqpH2+XY4ELp77zPS0AfOZ9cBIvOCsYJ5jG2+zB9HInrgoUzvgzWt0/wA/z1OOT8sD6GvyHy9QqQVtA+UdMTdPNI91E9ACoPzBPyntiBA374PRUkwtj1kiB1t+WEaQavkm1Y3hCB2j8tV8KK55yOnw/wBDgSOp225+p/3wlma0Bv3QT3JjYCbdz6YRWwNJD1az8y59V/thOvmD+MTHJqU/LYYaUDo8jkMPKNzKnrI3vAjvPXDhp80gbHl0HrjnsCO5G8KyFSoHenTaoBU0EICzBiCVkDkYInaRyxuPu54Q2Uygp1iBUZi7JIOgmPJIkGIueuKD7mKwTOZmixg1UVlgkSabPP2fGyLSHVv9R/vjRFK7Ms5OtIYsvUYyT3s5KnlzTKIfDr6w+k/C66SCtiBILSNjHrjXPDHf6n++M999NP8A7pQI5Zgbk86dQf1x04qS3BinKMtuzPBnaFWAWgjZTK/KRbYbzhPKZZAapZlZWsvm1FUvIEmYuN72ww4OlOnmKb1xqozLpp16li40jffC3FKVEORlRU8M3C1gA69AGk6h63Hflm9lJbM9BeobfyiNc/kCrGDcTPcdRHbDnhXGQqBK02sGi0AWBjf1jDZWU+U2O20EdvTHQOQgmd77fQ4aUVJaZCRk4y1QHXEM2HaTOlB5IBGondvsAB64a00qDzUweQqmWEmTZdPmIE3iNhHPDqjYG4mPKYJ0E21X+I+uHWXzoAALAkddc3M3JX5Yn+KpIuqk7kxlxurqoUzJPUnTJ8gmYtPpjnAHbwW0JrZW2BA3i+4mIJjDZ8uCxZmBYzZZ0gkydlEiLT88NMnWqUSTTvO4Oxvbofnimi4aUSc2sqm/0GSiVJJAUkkBYgKBcxvKyQAZ5HEhwymVc1DcaYVbkllO8dpN8NK2Y1nU0gndogbjYbQOmAWqBqarTkgM40tqJGmLxZef3x0raBFpOx5WFda1EtpJcMAqRI0g9WAMl+vLBKtNtbBoDFlJjbzrcfWcSmbIFaiHAdm1weSwFNosZtPphvxOn+vmbaUb/SzDEoT4VdGjJj2bT7Ggq1RTy7wpAIWwYkcpN4mVAgRc4mcwTToEVZaJDFLEgncWsQLyB1w34LmLIkbz5u+tyBHQhWM9sG4xkqrhitTSFSUUC5MHVIO8zAmcTnWpJ7FILTDVG26X/A3/AGSqVkekAukMpABuDPOfuZ5YjvaRgXW9wPNfbpiT4d5aIeoYkamJkBbAGxv3k3JOIj2iVRWtEkKWjmYjl6AYbEm8n6FzNRx3xZHuu29/vzkdoI364KD9RjhMCf8ALDbCtKkSC3LmSQNuxxsbV3wYlf48iQH0wHMRPp9cSvCeF06tQLWzVHLKROuobHsDIEwZuRi2cF4rwXI1dFQ1KldIBrvTNRBb4k02AP7QWe+OSct0JOajsMfZj3eV8yhqVZoIR+rDCGY8pBuq+t8ROgJUeiy+HUT4kIIIjcnr6gxzxdfaL3uZZUYZINWqkWZkZUU/tEMAzR0j1xj9XidU1TWZy9ViSzNcnrPKOUcvlgvHZNZm5bluFDkR8yfnfvz7Y7+jBeQBtcgE9Rv3wy4fxLWvkN+Y8sj5TN/ph+lQ/isO6r/8hiDjJF1OLCeErbqACS2ncGdwZkxyF7DAruYckLcGwm1sLseYa/8ADH5NhFqLlSZpgEGJZgSDI+GCR84x1Ps610IcL4k1BlzKnzUIe3Nfxr/Mtr9sejqNSQCOcH6jAwMXxmfN0xXGce/DMacpQEb1x9qbnAwMORjyZa9MICTdiQCdpJgfIYu9b3X5rw9Yr0S0SVIcDb9qCftjmBiEVZqyycUqKQk1ABbUpiTcSD9xbBfZzJVs5mEoJUVC5MSBpWN4ET6CRgYGGgDI6imamvumpb/pDk90WPsRjLs0UJOiQhaFkANG0m5ANjYWwMDByKuBcU5Se4u/D3BgMCYPIDaOYXDXNKyhmkeX4vKNu3fAwMSs0sJmEI8RrRTidwTLMottuMcRxTLPAgDzL2N7dDgYGOe9oZKh1m8mBXpaWYM2si5iDaLQRG+5nbbCue/4guTFJd4vLG5jAwMRt2v0y84pRdeUMRkndkHiEI2sQAJgOQPW7HnscS/Ec4csyElmREIImWJ/CZMbaT9cDAwX8pqL4pgh8cbkubGPtHnH8OoNK+HKCZIY6xItEb73xF8XzbFhUYDVUDN6RFu++BgYtjiklRmzZJNsPwzN+ICNIBhdu8z+WBWmRQWBqWBMnqTJ32H1OOYGGS+QupuCZyhlVqUV8QlpXUu3lkcvpiEBixmO3fn/ALY7gYbE92TzLaJyqpUwTeJ+WCRgYGKmcWy1ZkYOhhl2P9D1HbF34dV8amrjy6uXeYI9OmBgYlnSorgbuhWqhBEXsWExYASeW8csHBVmVF1amMaiFgmZuL2ueeBgYh0aq3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TEhUUEhQWFRUXGBwaGBgYGRgeHBsgIBgaHB0aIBwcHCggHR8lHBwdIjEhJSkrLi4uGiEzODMsNygtLisBCgoKDg0OGxAQGy0lICQsLCwsLCwsLCwsLywsLCwtLCwsLCwsLCwsLCwsLCwsLCwsLCwsLCwsLCwsLCwsLCwsLP/AABEIAKYA8AMBIgACEQEDEQH/xAAcAAAABwEBAAAAAAAAAAAAAAAAAgMEBQYHAQj/xABEEAACAQIEBAMGAgkCAwgDAAABAhEDIQAEEjEFQVFhEyJxBgcygZGhQrEUI1JicoLB0fCS4TOi8RUkY7KzwtLiNEOD/8QAGQEAAwEBAQAAAAAAAAAAAAAAAQIDBAAF/8QAKBEAAgIBBAEEAgIDAAAAAAAAAAECEQMSITFBUQQTImEycaHRFIGx/9oADAMBAAIRAxEAPwDccEqkASTAFyTg+KP72+M+Bk/DBvWJU9dAGp/rZf58cFK9jPfbr2tbPVdCEjLUzYcn56yOpiwO097RWUy3mGoS24LXWOoHMi9zhvw2fMTcjUSZtMGQTy33+2H+VVdcMDpOmRzvvFpAtuJ6Yzyk2aIxSQrTkAEHrKtYEWM6u4UAMOdhglKgdith+En4YnnEnc2G0SQZw64dVIHn5pAOq/w7yQevw2BtflgrxYMD6j8MmL+m8cotvidj0J1E06RM2EXDMvki5i4ltxcd8EekFiNjdREqQRC8r2BvzkdIKz5oapsrfhgDzAlpJnYny25z8wWopVSovpHmEjqotPzldh33x1nETXyunzU9okqTcQdwRexiIvvzxpvu99v/ABdNDNMNZ8tOoT8Z/Ybo3Q7N2OKIo1GVI07AzyFudx5R6gbzviEz9MU3EfAYJEwQbHl8iCOmKQlQsoqS3PT4wMVv2B442ayitUvUQlKh6lYhv5lIb5477W+1dLJKNQ11GnSgMW/aJvpWbT3xdOzNpd0WOcCcYnnveZm3kA06Y/cW49CxP5DFRzPE2c6nd3bqzMWv3Jt8sJ7qrY1x9HK6k6/k9NTgTjzZQ9osxTM061Zf/wCrkfQmPtjRfY73jtUqJRzejzwoqLIOomAGFxfbUOfLHLIroSXpZqOpbmn4GCzg2KGYGBgYGOOBig++Zv8AuVMQTOYTabQGa/QWj1IxfsUX3u53Rklp7eNWRN+Qlz8oX74WXA0FckVj3RcN8TM1KrDy0VAB5F3m/wAgDP8AEMbBioe67I+HkgTvUdmNv5R9hi4DAxqojZXcgYGBgYcmcnAnAIxGe0fEP0fLVqsxoQkesQPvGAwpW6Mk9pqjZp82abKGzFZcvT1tA00xrqGY2PkG34sVIUlavVWNUalUG8m6z6kidueLFwThXjZ/I5eBNCn4rzJhz+uvHRvCtzAjEXw/I5kZwoEFTMrWBqrYqzBw7QRfSJknkDiFfE1KS1HowtjHffLULZzLofhFIx31VRq/8i4h+Oe1VfOVdTPWp0j/AMOjScpC/tMywxYgyRsLD1r+dzdQujVKlSppJUeI5crJ21G8Eib9MUc48E44pJah5lRqpb3KkkTYksN52+IfTCgrkMTsAQJAuIUzbnM99sFyZmmgkfCgN453nrt8t+eFwskGTqJYnUZm4I6Wib88RKICVI1wACRHVXExa+1h6zg7KAxDSdIMjeIEHl+90kYRy6ykATJAIbbmRawN9h3w4rtMkXFvPAkdNXIGAZIE274DCFCWiLG5H5EE2kj6RgJVKm5kSFDfwiwIF4GqZF8KUDpa9yBEiQG2NvUbjbAaoLMIk3Itf4jHaw2wAhXQ3ZSBJkgmx3AvtqBJvtPTbDDjtGVJ0mVix+JAWIINgD3I6bYkRIC28o+K0kXgxNjbtF8JNly8iT5gY0gxIUbXvEj688FbAogMlmHRtSOyMoUhlYgggkAjr8xiQ49xypmqgq1LMyrIBMWHTkDvHfEKlZQUE+YyIBkgnTE9MPEI59b2mRtbv0xT6spir8qs4rCAImOXc/i/LAVoBHWL9ryI74LJwdyOQnpaIA5HAUnz4L6UtvIif87f4Jx16fc3EHuMKKtv9uc9Z/yMcT0t/sMd9WHy6Zu3u29oDm8r5zNWlCP1NvK3zHPqD0xbcYv7oq5XOwDapTYHvBDA/I6vrjaBi0HaPN9RDTM7gYGBhiIDjJfezmWq5qjQS5prERMvVZQB8go/141k4xz2bzIzvF/EFwaj1e2lAFT8kPzwmTiiuLZ34NY4TkhRo06Q2RQs9YG/z3w8xxcdw5IGBgYGOOBike8ysHWhlj8NVy1XtSpjU5+mLsTjGPeDxnxKucYNC00XKoe9RjrYeipUMdsTyPaimJb34FvdvSr1xxLP0gPHqApRBFgxBePkDTUfw4p/szWzFOsqUhUFcOCFIbWWJ8wcG8GfMT1Jxp/DsweHcGpuqDxXAYAiwaoZExyCnbtGKj7FUatfiGvVNQMK1dxvF7QDfVGnSJAGFk+ikb3fRW/YnhK5ziXg1KjIIqNqUgGw2E7bi2G/EMsw8RSQXpuZK7EoxEjsd/nhnXUh/HpPAYEmLMCRDC3W4Iw/1gOpCgakIbSIBIIg356TfrbCSkqLY4u3Y7yQBAKSBq78hYj64WUQA1yCJ1cxOoxcRffnthlwYeXRMFWYTfnESOY2vyvh65kmbbmJ3mNp33Ntj2wrFD5X8EmSCfMLdI7xOHSsAOSsbR1sLTtAJj54bZdrWiYjT8hcRFwW+UYP4tpiU+Jh+KLmB8l3wAoNpkHSIUX09LknST0Fj1m2OKgBF4A3MTAAQeYRsJicDQNPmJbfzC/IAzHK5+am2BmqwQF3KrJB1Mwg+abHrAG0/bADYXOZsUir+YsfgAu5NyFWJ1k6viO0XxVuM53MUnCVBTUbikpV0i480G87wY9MIcXrvqSulTRMhEVitRF2DGDK67kwecYYZejr1lnVSAWg7ud4H98aIQSVkZSb2HdDONXrBnCSqQNKqotZbDnfc4k6ayCBM4Y0eNg0KdJ6Ymm/lcaRCEEMG8ssZIMzy26ucy+hSYDECYEGbTy5WwJRt0Xwz0wb5DPmlFQI2qmkTJRmsRuqi5m0EG/PDrhPs9mqlTV+j1alIkwrnQWBteBHITEbYtfs3wZmzS1KjeLVqhDrAsCya1ixCoApF7Y0DVUUHUgd1kadmC8zoUEn11GcPqZBuzIMt7B55H1/o6sgMmmXJF+Ui9oBk9BiN/Q6q5o0/DakHnSlU7mJ0K8RJPwn642ulmqumoqfAWChwTEmBY85n0xzP5qhVQrXpO6w2v8AVlltM+cDSGEbzHphbvY5Nxdoo3upzKHP0yzqs020BrF5AACzvaTbkO2Nw1Y8y8XoMdKoupVQ+DV16Wp+dWVlP4o0nYczEYuvsx7XcSVB4qmsioxdqisuo+YrpqCnCwQFOqbGcOthcjc3Zs047ircL9r8vV0io7UKji1OoAIvB8wlWv8AiBi4xZk2wUyTVEL7Z8S/R8lWqKYbTpT+JvKv3OKD7ksn+szNaRpUJSUT/Mx9PhHqDi/+1vBRncs9APoJurDkw2kdJxgKVWplgVZCp0aqYMiCVtswvO39cTm2nZXElJUemZwJx59yntfVT4c5UU9HLT8wwP5Yl8t7x80sfr6TgW0sqk/UacD3vob/AB300bXOBjL8v7z6oE1KCVByNNyJ+Xm/PEvlPedlT/xUq0j3WR32wyyxYrwTXRaePcRGXoVKx/ApIHU7AfWMYXTyT18xk8pUGo1anjVu4Y3kfwI9/wDxMXP299qKebShQylUEvUl7EERZJBi2oz/AC4j/dJT/Ss/ms5H6umAlL0aQv0posj9/CflLboZJwh9svnt7mFpZGqxpo4AUAOupVlgAxXou/LGc+6PJI2b1h0BpA2LDWxZYgLzi5Yi2wxpPt5VqLka5paB5TqLkQE/HE21RsDzxm3uy4WWzaNTQFKMF5OkpqR1TlLGxkc5kkQATLlCwXwbNGz3sLkqlU1TSKu3xaGZQ38SqYPrjFeMcP8AArVaJFqNZkA/cb4L/wABT6HHo/GKe9zJFM8GBgZihI/ipmPrBGGnFUHDN6qZVsuAjMGtqAZf4lMNebWI9Yw4K+QgzaymAN2AM9J0i9+eGxqSKdRSAZBHo/laR0v9sPKZJYz5fMOYiBqNibD0PTEFui01UhdxsWiAbNcE3LXvvYC+OU6YlVgmbajt+EeblzP3wVKUAKJF50m3JeRuNzbHHqqFZmuq3II2EteekD6nlgAFc5nlQ+I76I83aSxMx1sBz2vOKFxGs7sHdWRSBoBDAActM77XI54f8WrvVJBQJJARWPnT4oUiPjYCT2gAXxG5vNVKjE1GZm28xNu2n8Ppi8I0SyM5mMm9MKXUqKg1IZBDC15B7iemFs5ww06VOozp+tmKYMvH7RiREHr26w0vYSSBsJsJ3gcpwrSyTMjVFClVIB8y6rz5omYkb9Th2JSd0HyuaRAwajTqTsz65G1rEAi3YiTBw79n+KGjUQxIRrbXH4l9YJiee84jEaDsD2O3Y/1wrWrl31OQSSJIAHPe31wKDGTVGs+7fPOXZKzFaihCriDqXzFHFzqkardBsMaPn8vVemdJRnYRqQkakJllAMxIG+oxjEOA8UajmqfjsAis6OttN2DEzOwa4/dONmyjqmqtQggkLNzaPi3uNXTC2NKNcCuWSmuV06RqAB0WnULwFGxnbpjlQNlsrUPhiRT0gAyWhYBJkAHqAN8L5HiVWvY0lpmYkMHlebCAInYTffDDJZkZmqtFH8SlROqoZm4+BSRufxEdl64KF/ZGcP8AYk0wpAptUUSDUUleiggG7QPQd8QOczGYpvqrE1abND05taNSqNlYTOkyrCCDvGsUn1TYiDFx05+hxn/tFlS3jrA1arHr5fIf5Wt6PjuAp2VzOgU4VCGR110dUkBl9Z8pgqVJ2YDlib4L7ZnKjw2pVKtI6WpgEaqYbVKMXYSoKmDuNr4qgrakpUmgKtXy8pDhHK/LSw73PLBfaAtUR0pEGo6qBEgCKhdqjN+BVH4urjHBasga/EA9arWRnQ1HZ5DFG8zsQCy8wpAv0wRKyl1ctLA6pJaSwOoFgZGqcMX4qqqKbKWZW0tLq47vTqKAZn8J1A9cLvTYBwylWNiHUqyzsSrCQT23wjXY8X0i25X2/wA3H61MvXXmalIFhG/wMJn0x0+02WqH9dwzLE9VLp/7TGKb4RAkoY6kW+Zi04c6Os+k/wCGPScBsMILssqvwlydWWzFExfwq8j/AJiPyws3DOEOPJm89TPfSRt3Q/bFWdwDvEciZ/pgpzQAjTSaeqsT+cc8LbHcYos9TgVJXVsvxWhqGqP0inoIkaT5ttsaN7s+G0snlPBWvRqsXZyabqwvAA35KAMYcmbIPlVJH7t+e0QcKU0psNToJMkkpPL9rpA6Ww7lXQnt6trNW981d0pZdx5qIZg4B/GQPDJ5aRD78yuEPcxSqMcxV0sKRVEUnZmDVC0DfyyAT+92xlPirsgKj9k/CTNzGJfKZ/MoCKFXwxO1PUuqYjrPr647Urtg0vS4o9InGfe+ThhfK08yvx5Z9X8rWYfZT8saDhjxvIivl6tE/wD7EZfqLffFmZk6dnm9UU+Q7SVB6CPL+Yw8orrRTuSh1CNiAFt1v98R2VJhS1tSj5Mogg99vph/k2BqoswCQwIEkFiNYHWCJjpjN3RtlxZIV6yrqdnhQfiYwBdipk+m3OLbYqXGuKNXOimIpqTsGAMnys3QevrgcQ4hUgNp0h1/VMQDKhmDvBm7GLnkO84Z8MrQ4WfI06l5EhG0z1hjtisIVuQnLoXzdVpWogLIjGKjkzUc3aoYIN4tGwUCQZGIxRtMkWmDc9b3vvfHBJA7AR/YTthfJVkVpdQ6wZXn6g/hII3xTgnzsKcQzpqvqYKoiFUTCgCAsm5gACT0w1K9r9cOspTptUh30U5J1ESQACQIH4jt6nCFXTJ06gvLUQW+cACcd9HPyGYrpUBfMNWpusxpEcgB9ZOD09VMq2iNQldaWYbSJ3iLHHauYLKqaEVVn4QdRneWJJN/zwixJESYHKTA+W2OoNokuH1EfXrYByxaCo0lSjMTYWIYARGz9sWzgHtLmMoT4NSUJH6t/Osxy57CbEYpeUCeTzMtQ1ApJ+DQ3lsRcEEkkztiW4U4ZVkGDZjy1fxARM9O2I5FS1I2ekkm/blW5a+M+22ZqIyhkoKQSRQXSW3FyxLfSMaN7G8KGXWmlIAEKPFIG5gGSZ3m3XfGR8HyFXM+ItGmH8NA7j4dIIIg6iINj98bLlKLUEWnUc/AhdkBKzEEm3lU6bg2M8sDG32N6qONJKFEpluFilXq1U1/rYLEuxUEACyGwsBcYiOMJ56zMVAUAm4FirAiTsSBbuBh/m+PZfL5Z6hqakoiDBDNPJRe7HljFPaDjdXOVNVYgCTppj4VE2/iN9zi8YajHCLJOhxDJBgaxapoFjTBWTB83mgDSC2++oDlhP2o9kW/RzWoFqwqJq0qGFRL6hTZB8QKzYj4hhb2P4fTRWzmZA8NDFMETffWV3O0CLA4sfA/btmzKqMvUWgzwG0sSDeNdoA9DbnjnHfYZoxmpkaRpI1OsHcjz0ipDAyANAv4giT6YeLxDM6xrpu5oLDAo2pV1bud5UmATtMc8bfxP3W5GtUarTNbLVSdWqhUKwx3IUggE3mI3OMy9sPZHMZLO00WvUcVlbRWIMwASyPHlMASbXF4EYVqxFI5ScNfcESDYSD8/wCuCfoVNthIjrt9CcR/s/xFhQVQFgE7gnntIPfEocy+xC+kf/fGVxaexqUlQVOGU99LX7sO/UDDg8OpBYWmO83Pz6YQNU86aEehH5PgSpI/VC/Z/wCgwrUvIya8COayKLcSpAkab+kYY6hbla6LpHawIsDiRVV2NFh3AYdb/DvhMqAZ8JxMXhp/6YpG+xZUhPIcNT4280kkKRAgyQPX+2Hi5CnJhQB0E/S0YIhU/tf6lH2JthytMGwNT1mmfywstTfIVVHoXHGx3DfPZlaaM7mFUSTjYzz+Tzv7fZBstmsxTWQPF8RQOa1CWFhyBLD5YjVqDTzBsbbqY7X574mPeNxFs1WqV0qGKYVfDgKVQkwSVufMSb7A4pgzSU1HhIVYQWdm+KxldAGmAdjMj54jSkria7cHU/Avn8lVVAoLPSXYb6d/pucH4NXRq2UR1AVa6BnHNHcAzafLaOxbEjk8+VaGDU3t5XBAI5Earx64UqZKg5GpSjSIamQL9SDYmekY73GtmgvFq3iyrU8s4pK5RghgaiIBJE2newO3TC9bOOyBG0wOigG3MmJnEvm/Z5oGiv4gGwYkR6A2GIqrw+qs6qbeo8w+qzikZxfZKWOcemJGgQqubBiQJ56dyOoEgepwQ4VrOxgMZgAAnYAbAWGOrTUqTqhv2SNx2O0z+E98GybQKq0/LoLnfVq0gb2iOo+mBQCQ2vVMeTTAvO5kbR98GydOmWiqzIsGGWDflII+Gd8N4PPfaB1wa6DxuFMx0PI4sNSpQFRP0e6tTVjTBMrUAupLHreL8sQ9ZqcAIp7s25ttAsFBna5tO2JHhVekWVKqtDgI+kKTaSlRZIhl59RhZK0Pjlplsa/7mXDLmZVZDoSwvOpTKzzA0z6k4vvFqb+G3hKpfy2a2oAiRI7f5fGI+yntgcgaporTzQq6QGDFTKgwTTgsJ19PniTr+8riBLf/AIySCAFpsSvQ6jUIkdI+WGx43pHz3PI5IlPeTWoeEKK1aa1UZGNKmNTNAYDxNNkgEkA4z+MAcySSSSSTuSTJPrOAagtcX5Y0wiohiqQ84TxI0agJEoRpMk+UEzqHIQfzONi4RxpGdgFBUyyuGSCCZkX2xii5d3slKq38NNz+S4n+E8WzGS8Jc1lW8JTCF0NNx1CsbNHQjEskU3aFkkzbqBm8Rtile95ZyaIhArNWVaJLBYOltfmO00ta99Ub4XyvvGyBp6vFZSPwFG1eggQfrjOPbLjn/aldAoAoIHVFcqpk6P1sFpJIsOQjckkYi1pVskoNsheHZPw18OVbSzAsuxvFpG1rHD9RbnH1++2E6CBVCDYAADsNt4/LCpUdrdSD9sYpPs3RVI5o2i2+399tsHNFZi5NucffBagjYc9jyvjjv0m55zH5YXcNIUOXHMLHaJH2OCLTEEzfoALb9JOFJ/eueeOZhJQhAJsCGYAQZn8oETv2wyb4A0luNauYpLadRPSrfoPWe2HH6MnYH+MH/rhvQyksRcsbs8HSPgi4G1mEfLDhKTBQDpBUkAqwMrEifQyPzw8tlyJG29z0LjI/ejxgV5pq50UmIGlgAagDCSxtCsCB+8OuND9sOMHK5OvXHxKh0A82Nl++Mgy6MqlXhitlZoJIgE6oA82qTtfvh/U5NKVHehwqbbZGZDKv4TJVUHXTkmdyZsRFomd4JJxA5jgJVAgKvVkFVV11aTuChgsZEgqT0jExxKo/lWoqhKjMoM3AAsxMxBHO0EDEhmKArUm0qmplMFgLGbHUOh6WxnjkcHqfZslgjkWntFEzfiFV16oSwLg2BAgAndQBIHc4XqZ0ll8FTT8sFZLKdry0kTeflGLdw/KCkDTpsGqlBrVySrGbEgyByFuUdsV51FMFtOkuTqQX2Jso3C8/pjTDKp2qMWT08sdNscU8wRdkAOx0sR9uWHa1qcSXZCObKY/1DaD1GInPBFANbW7ugZAhCqlzOu0zAEWI3wlwmvqlTfoOom4k747Qqs5ZKeksVPMK0APSbld1H2OE6nAw9/DBn9kf1U4rWYyyp4gLnWGAVdNipmSTyIMWxzLZwqDBOrkVcgD5AXx3tdxZ3vb/ADiS1fgK7eZD6g/YgHDY8J0K1hUJEAkldPeIIJ6dMLZP2kzAhdWuTYMAQfqMSdTNhwNdJQ3LQSpHqDKnHXkjyMlinwis0KlSg4fSsiD5l1KY/v64QqUrSQIaTFup2EyBb7DFvFNH8oIDmZVhE26bH5Yh8/w0UjrVAwH4GkehsQSO2HjkXZOeCltwRjHTTWHBlidMEMhgQ0230xa1h1xYvZ7J1szKUEasUCaigIjVqjVNgQVIk2tiBy9Bx51o602/WCVkiIF1uSbfLGk+6jiuXyIqrVLO9UozVEBKhVBAEQCdJLaomCYjFFl09iRU+kWH2f8AdeLPnWn/AMKm0D+Z9z6CMXnIcEy9ARRo0qfPyqo9LxOF+HcVo111Uai1B+6bj1G4+eFw0zjnKyLbfIm5ciEIHQsCfnAIxSvbT2QzeaWf0oVNIkUzTCLInYgn7zi66gN226/0GKRnKHESXFLiKlQx8rUUDREwSovHbpjkwxTsyPN5Z6bFHBVxy/rthNiqgFgACTJM2iIM8vryxOe1VKp4warWpVXI0/qyogKBfQuymbE7wemIXxGSSpItBiJI6QbbxiklqgaYPsNTzTJYkMpuTBLDfchhIxJUnYiVCkW2LfkQcQ6uPjiPhNRQCANWzqD+EmZ5Ww4ygAfSdjsCSL9JHI4wtIffok1LxMDtDCPWdMY6peLqB3lbz0IEH64LTpx+1fa5/rOOJQYE+ZvSEOE2G+QvrqCPJPeUwQMR+BhtHwn7Tgkspjzf6E/thY5l7aSD6ouOSOtnBVYAgayP4THrY4K9W10fbfST/Q4Sp5lmNvDPMTTMkdRDjDjxiPw0R8qoP/qYLSXIE2+DXvbaoGyxVebKOnP++MdzedBNIsrBdZCsYu1jsSI8oa5+uNx9qMi1bLVET44lfUXA+eMfzShgpaRpYOJibbgzsfvhfVKslvgt6F6sTjF72Iu9MhKjEqBOmTAM2+fwiD2wkldqobQyqNQ0lZ+HTz7zB5WtbC7MHqqrIDImTeGi0A9gb4b5Dh2h6kDQviFkgL5pkkAxq0jy26kjGaNVZuepulx2N+FVXDVG+MXhmIDaQpZCYO51CRA3G0Ygs6oNRE3soN79W+ZgYuNNacvTSBFiAIgkf9focU9pFVSbE6SR8yDjTglqbdGH1MNKjG+xfP0dKDxtTGopOm36uDCHodIlSIvJxH/pzPXV6iJrghigK67AKSswIAiwGJ7iNWnVCaGUnzQ0gKIiVabibehA64ixwqpTlnpuFUSfJNuVxb6YtjmnH5ckc2N6/jwNOKIpa7BToJvNyOXcnkMM6ucdgFZiQuwMW5YtK+zqVhqNXSx5CGET5ZG454jKOQYK9NlUr4oCuyFWkGWCyZCwASTa8c8PjzQarwTyYJ3fk5kEhNdVphYWfwr/AJsOs4a5jOqU8hfXqsIsBG5O7MbRAt3w9ziVAU8IAgPGo6SsxadVtr3sMFyXBKlYtUZkUB4JQLcg3KxCxPPtjtUUtUjtM29EUNcnmi40sZA2PWe+0jtiRp12g6vMq2ncrOx9NxOJDN0kAaiAQQpcEgQSZaZ/aMNtbCPCFBqkR5XpsCDzutvviTyJpui8cLUtLYitGB4RqaabMLifKeV/2W+xUdwZfg/DTRepBJVo3MsDqJM2tJPLffEC4Cl6RIYKSAe0wRfp/TExwys1UMlWCFhJGpWO9yQ3MAbRscSzJ6eduy+Bx1U1v0ChnKIrs7NprKRTRkdriTEBNr77i6nFsp+2mdoAIsV9XwtURm0EGPMyEEgz+L64rFHIoKy1KcJpDUigBExsBPMc8E4txcUmBBZgFYONJKzKiSwBiJNxsQeuEjOWpaP5GyY4uDeRLnoms37w86WKsuWAH4DSYx6k1N8QdTjjsIK0pnfRc/ImMGz9FnpF3UK4E2JuAbTN9jMG98QRe0c+XrO5Ppy9cbsedTXHBkyYYw/2PM3nS7l3Ms5BJiO2wAw1qVf86YTp0y0xc+k95PQYTB9fl9sUeSfHkX4rgc0syAQdPLSxk+ZZusc9zGOAyLE2kTztOknoYjDUjBgSATN/zHTEWkNEsdGtqTUsXEwfnP0OOqSQIaBF/viPyOeUJex8w7CTPId8LpxBAAC0xPL87Yg4s7UhZ6gHKB9zhGoDPwkqw3lb9t/L6nqccGYQ3Lfn9cHOZSD5l+sf745JroDp9jSnlioYosMthYrJ3EDpY79RiTrVQ0mNMifyMxy6R2HTDZao/aX/AFLPznAJnYg+hE/ngy3BFJHo84y3269m0y9Q16QhK7k1ByDxM+jQT6+uKjmvbjOVazOa9Sney02XQk/CoBWHgblt+2NX9ks+OI5BGrgMTKVIsCymCwj4ZibbTi+RKa0kcTlhkpmNZnKVKZosKhYu4SpJYSSCFIgyNzKg37YllDpTiVd4JQMY1EXgSS0Ce8Wk4svGfZevRLvAqUlY6GABIWAQXB2IMiR0m04o3F+JNTK1WokKpKoxPPUJJ6KyiJxglGcmoyXB6sJ41Fzi9n/Am9CutUoaigsphk2MuWkyrGx1EDne+GntCNNQOBsxPrcNH3OJ+ihZwzppZTpU7SIHIORvIB+fPEPxSmXpBt2tMdYkGCbAglT3AxXFJ69yOeC0Wv2iSqZBalZKpgqEhYkGTcHynoefXAqUKdWn4csqqxAWYuogbbqJkAYjuDZsvTNItoYDyt2HL5T9D2w8ocMVKheZTRPnYkqw3YSDY3O+JyWl03xwXxyU4/Fc8iOSyopItVwQ6klrqWbVcqW2Mm/YgYZV6jmfE3pyt2DQJm5FiYsY/Zw9PGmUiEs8mkzWmOUC5uQZMYZ5PKiowQ+ZFu/z5SDuT/XFIXvKRCdbRgO6mVU0UDk6Swdgk3kG1jPQSJPLnhfheVRVIpuSohfw/h7geY3iTywnxJTTolVY/FcmCxkyQLQD+8No64gso7BZ82gNyYiC19p59cBRc4N2NKaxzSa6JTiWWrPLwAtMkaZF0gkuSDO8QB1PXCWSaHBJAhGIJnc6QNhJ9Bh2tcnKuxOqZAPMgnSD9t8M8h4eqaoEAArIYySxEwPp0vgr8WmuPAJJa00+fIWrmEqUkedbp8R0nzJYEyBBKyJ74OgOtQrRMKxaYMXWdJB374f5LKU0NSnImprJFgYJv6qDtiEuF5yo/wCZD05bYaLUrSFnFxpv+PomeE5UCrWLsW8MrpLERBW5JgXBB+o6WO/EaINZbKGgM6iQdQILMYixtf8AvhxXqKQon4yCt4kxqF+kdcJ0uFhawrLADLBA7agSQfiLalOrex64hqXMuf6NOlqlCq/sd0sougU3HiLAW/ONoj05YrOdy4WoycgTBkXESN7Yna3FglVkYkixTQCxG2udNyLqfriK47l1SodAABGqBtJNyOnWMPgtSp97ieo0yjcetiOqpH2+XY4ELp77zPS0AfOZ9cBIvOCsYJ5jG2+zB9HInrgoUzvgzWt0/wA/z1OOT8sD6GvyHy9QqQVtA+UdMTdPNI91E9ACoPzBPyntiBA374PRUkwtj1kiB1t+WEaQavkm1Y3hCB2j8tV8KK55yOnw/wBDgSOp225+p/3wlma0Bv3QT3JjYCbdz6YRWwNJD1az8y59V/thOvmD+MTHJqU/LYYaUDo8jkMPKNzKnrI3vAjvPXDhp80gbHl0HrjnsCO5G8KyFSoHenTaoBU0EICzBiCVkDkYInaRyxuPu54Q2Uygp1iBUZi7JIOgmPJIkGIueuKD7mKwTOZmixg1UVlgkSabPP2fGyLSHVv9R/vjRFK7Ms5OtIYsvUYyT3s5KnlzTKIfDr6w+k/C66SCtiBILSNjHrjXPDHf6n++M999NP8A7pQI5Zgbk86dQf1x04qS3BinKMtuzPBnaFWAWgjZTK/KRbYbzhPKZZAapZlZWsvm1FUvIEmYuN72ww4OlOnmKb1xqozLpp16li40jffC3FKVEORlRU8M3C1gA69AGk6h63Hflm9lJbM9BeobfyiNc/kCrGDcTPcdRHbDnhXGQqBK02sGi0AWBjf1jDZWU+U2O20EdvTHQOQgmd77fQ4aUVJaZCRk4y1QHXEM2HaTOlB5IBGondvsAB64a00qDzUweQqmWEmTZdPmIE3iNhHPDqjYG4mPKYJ0E21X+I+uHWXzoAALAkddc3M3JX5Yn+KpIuqk7kxlxurqoUzJPUnTJ8gmYtPpjnAHbwW0JrZW2BA3i+4mIJjDZ8uCxZmBYzZZ0gkydlEiLT88NMnWqUSTTvO4Oxvbofnimi4aUSc2sqm/0GSiVJJAUkkBYgKBcxvKyQAZ5HEhwymVc1DcaYVbkllO8dpN8NK2Y1nU0gndogbjYbQOmAWqBqarTkgM40tqJGmLxZef3x0raBFpOx5WFda1EtpJcMAqRI0g9WAMl+vLBKtNtbBoDFlJjbzrcfWcSmbIFaiHAdm1weSwFNosZtPphvxOn+vmbaUb/SzDEoT4VdGjJj2bT7Ggq1RTy7wpAIWwYkcpN4mVAgRc4mcwTToEVZaJDFLEgncWsQLyB1w34LmLIkbz5u+tyBHQhWM9sG4xkqrhitTSFSUUC5MHVIO8zAmcTnWpJ7FILTDVG26X/A3/AGSqVkekAukMpABuDPOfuZ5YjvaRgXW9wPNfbpiT4d5aIeoYkamJkBbAGxv3k3JOIj2iVRWtEkKWjmYjl6AYbEm8n6FzNRx3xZHuu29/vzkdoI364KD9RjhMCf8ALDbCtKkSC3LmSQNuxxsbV3wYlf48iQH0wHMRPp9cSvCeF06tQLWzVHLKROuobHsDIEwZuRi2cF4rwXI1dFQ1KldIBrvTNRBb4k02AP7QWe+OSct0JOajsMfZj3eV8yhqVZoIR+rDCGY8pBuq+t8ROgJUeiy+HUT4kIIIjcnr6gxzxdfaL3uZZUYZINWqkWZkZUU/tEMAzR0j1xj9XidU1TWZy9ViSzNcnrPKOUcvlgvHZNZm5bluFDkR8yfnfvz7Y7+jBeQBtcgE9Rv3wy4fxLWvkN+Y8sj5TN/ph+lQ/isO6r/8hiDjJF1OLCeErbqACS2ncGdwZkxyF7DAruYckLcGwm1sLseYa/8ADH5NhFqLlSZpgEGJZgSDI+GCR84x1Ps610IcL4k1BlzKnzUIe3Nfxr/Mtr9sejqNSQCOcH6jAwMXxmfN0xXGce/DMacpQEb1x9qbnAwMORjyZa9MICTdiQCdpJgfIYu9b3X5rw9Yr0S0SVIcDb9qCftjmBiEVZqyycUqKQk1ABbUpiTcSD9xbBfZzJVs5mEoJUVC5MSBpWN4ET6CRgYGGgDI6imamvumpb/pDk90WPsRjLs0UJOiQhaFkANG0m5ANjYWwMDByKuBcU5Se4u/D3BgMCYPIDaOYXDXNKyhmkeX4vKNu3fAwMSs0sJmEI8RrRTidwTLMottuMcRxTLPAgDzL2N7dDgYGOe9oZKh1m8mBXpaWYM2si5iDaLQRG+5nbbCue/4guTFJd4vLG5jAwMRt2v0y84pRdeUMRkndkHiEI2sQAJgOQPW7HnscS/Ec4csyElmREIImWJ/CZMbaT9cDAwX8pqL4pgh8cbkubGPtHnH8OoNK+HKCZIY6xItEb73xF8XzbFhUYDVUDN6RFu++BgYtjiklRmzZJNsPwzN+ICNIBhdu8z+WBWmRQWBqWBMnqTJ32H1OOYGGS+QupuCZyhlVqUV8QlpXUu3lkcvpiEBixmO3fn/ALY7gYbE92TzLaJyqpUwTeJ+WCRgYGKmcWy1ZkYOhhl2P9D1HbF34dV8amrjy6uXeYI9OmBgYlnSorgbuhWqhBEXsWExYASeW8csHBVmVF1amMaiFgmZuL2ueeBgYh0aq3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385205" y="6245789"/>
            <a:ext cx="6019800" cy="646331"/>
          </a:xfrm>
          <a:prstGeom prst="rect">
            <a:avLst/>
          </a:prstGeom>
          <a:noFill/>
        </p:spPr>
        <p:txBody>
          <a:bodyPr wrap="square" rtlCol="0">
            <a:spAutoFit/>
          </a:bodyPr>
          <a:lstStyle/>
          <a:p>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omic Sans MS"/>
                <a:cs typeface="Comic Sans MS"/>
              </a:rPr>
              <a:t>Use </a:t>
            </a:r>
            <a:r>
              <a:rPr lang="en-US" sz="3600" b="1" dirty="0" smtClean="0">
                <a:ln w="17780" cmpd="sng">
                  <a:solidFill>
                    <a:srgbClr val="FFFFFF"/>
                  </a:solidFill>
                  <a:prstDash val="solid"/>
                  <a:miter lim="800000"/>
                </a:ln>
                <a:solidFill>
                  <a:srgbClr val="C7131A"/>
                </a:solidFill>
                <a:latin typeface="Comic Sans MS"/>
                <a:cs typeface="Comic Sans MS"/>
              </a:rPr>
              <a:t>‘s </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omic Sans MS"/>
                <a:cs typeface="Comic Sans MS"/>
              </a:rPr>
              <a:t>to show ownership!</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omic Sans MS"/>
              <a:cs typeface="Comic Sans MS"/>
            </a:endParaRPr>
          </a:p>
        </p:txBody>
      </p:sp>
      <p:sp>
        <p:nvSpPr>
          <p:cNvPr id="15" name="TextBox 14"/>
          <p:cNvSpPr txBox="1"/>
          <p:nvPr/>
        </p:nvSpPr>
        <p:spPr>
          <a:xfrm>
            <a:off x="1816879" y="1562101"/>
            <a:ext cx="6588126" cy="523220"/>
          </a:xfrm>
          <a:prstGeom prst="rect">
            <a:avLst/>
          </a:prstGeom>
          <a:solidFill>
            <a:schemeClr val="tx2">
              <a:lumMod val="40000"/>
              <a:lumOff val="60000"/>
            </a:schemeClr>
          </a:solidFill>
        </p:spPr>
        <p:txBody>
          <a:bodyPr wrap="square" rtlCol="0">
            <a:spAutoFit/>
          </a:bodyPr>
          <a:lstStyle/>
          <a:p>
            <a:r>
              <a:rPr lang="en-US" sz="2600" dirty="0" smtClean="0"/>
              <a:t>To make a </a:t>
            </a:r>
            <a:r>
              <a:rPr lang="en-US" sz="2600" u="sng" dirty="0" smtClean="0"/>
              <a:t>singular</a:t>
            </a:r>
            <a:r>
              <a:rPr lang="en-US" sz="2600" dirty="0" smtClean="0"/>
              <a:t> noun possessive, just add </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omic Sans MS"/>
                <a:cs typeface="Comic Sans MS"/>
              </a:rPr>
              <a:t>‘s</a:t>
            </a:r>
            <a:endParaRPr lang="en-US" sz="2600" dirty="0" smtClean="0"/>
          </a:p>
        </p:txBody>
      </p:sp>
      <p:graphicFrame>
        <p:nvGraphicFramePr>
          <p:cNvPr id="16" name="Table 15"/>
          <p:cNvGraphicFramePr>
            <a:graphicFrameLocks noGrp="1"/>
          </p:cNvGraphicFramePr>
          <p:nvPr>
            <p:extLst>
              <p:ext uri="{D42A27DB-BD31-4B8C-83A1-F6EECF244321}">
                <p14:modId xmlns:p14="http://schemas.microsoft.com/office/powerpoint/2010/main" val="1080542476"/>
              </p:ext>
            </p:extLst>
          </p:nvPr>
        </p:nvGraphicFramePr>
        <p:xfrm>
          <a:off x="2315308" y="2209800"/>
          <a:ext cx="5105400" cy="1280160"/>
        </p:xfrm>
        <a:graphic>
          <a:graphicData uri="http://schemas.openxmlformats.org/drawingml/2006/table">
            <a:tbl>
              <a:tblPr firstRow="1" bandRow="1">
                <a:tableStyleId>{72833802-FEF1-4C79-8D5D-14CF1EAF98D9}</a:tableStyleId>
              </a:tblPr>
              <a:tblGrid>
                <a:gridCol w="2552700"/>
                <a:gridCol w="2552700"/>
              </a:tblGrid>
              <a:tr h="370840">
                <a:tc>
                  <a:txBody>
                    <a:bodyPr/>
                    <a:lstStyle/>
                    <a:p>
                      <a:pPr algn="ctr"/>
                      <a:r>
                        <a:rPr lang="en-US" sz="2200" dirty="0" smtClean="0">
                          <a:solidFill>
                            <a:schemeClr val="tx1"/>
                          </a:solidFill>
                        </a:rPr>
                        <a:t>Singular</a:t>
                      </a:r>
                      <a:r>
                        <a:rPr lang="en-US" sz="2200" baseline="0" dirty="0" smtClean="0">
                          <a:solidFill>
                            <a:schemeClr val="tx1"/>
                          </a:solidFill>
                        </a:rPr>
                        <a:t> Noun</a:t>
                      </a:r>
                      <a:endParaRPr lang="en-US" sz="2200" dirty="0">
                        <a:solidFill>
                          <a:schemeClr val="tx1"/>
                        </a:solidFill>
                      </a:endParaRPr>
                    </a:p>
                  </a:txBody>
                  <a:tcPr>
                    <a:solidFill>
                      <a:schemeClr val="accent6">
                        <a:lumMod val="60000"/>
                        <a:lumOff val="40000"/>
                      </a:schemeClr>
                    </a:solidFill>
                  </a:tcPr>
                </a:tc>
                <a:tc>
                  <a:txBody>
                    <a:bodyPr/>
                    <a:lstStyle/>
                    <a:p>
                      <a:pPr algn="ctr"/>
                      <a:r>
                        <a:rPr lang="en-US" sz="2200" dirty="0" smtClean="0">
                          <a:solidFill>
                            <a:schemeClr val="tx1"/>
                          </a:solidFill>
                        </a:rPr>
                        <a:t>Singular Possessive</a:t>
                      </a:r>
                      <a:endParaRPr lang="en-US" sz="2200" dirty="0">
                        <a:solidFill>
                          <a:schemeClr val="tx1"/>
                        </a:solidFill>
                      </a:endParaRPr>
                    </a:p>
                  </a:txBody>
                  <a:tcPr>
                    <a:solidFill>
                      <a:schemeClr val="accent6">
                        <a:lumMod val="60000"/>
                        <a:lumOff val="40000"/>
                      </a:schemeClr>
                    </a:solidFill>
                  </a:tcPr>
                </a:tc>
              </a:tr>
              <a:tr h="370840">
                <a:tc>
                  <a:txBody>
                    <a:bodyPr/>
                    <a:lstStyle/>
                    <a:p>
                      <a:pPr algn="ctr"/>
                      <a:r>
                        <a:rPr lang="en-US" sz="2200" dirty="0" smtClean="0"/>
                        <a:t>student</a:t>
                      </a:r>
                      <a:endParaRPr lang="en-US" sz="2200" dirty="0"/>
                    </a:p>
                  </a:txBody>
                  <a:tcPr>
                    <a:solidFill>
                      <a:schemeClr val="accent6">
                        <a:lumMod val="60000"/>
                        <a:lumOff val="40000"/>
                      </a:schemeClr>
                    </a:solidFill>
                  </a:tcPr>
                </a:tc>
                <a:tc>
                  <a:txBody>
                    <a:bodyPr/>
                    <a:lstStyle/>
                    <a:p>
                      <a:pPr algn="ctr"/>
                      <a:r>
                        <a:rPr lang="en-US" sz="2200" dirty="0" smtClean="0"/>
                        <a:t>student</a:t>
                      </a:r>
                      <a:r>
                        <a:rPr lang="en-US" sz="2200" dirty="0" smtClean="0">
                          <a:solidFill>
                            <a:srgbClr val="005A9A"/>
                          </a:solidFill>
                        </a:rPr>
                        <a:t>’s</a:t>
                      </a:r>
                      <a:r>
                        <a:rPr lang="en-US" sz="2200" dirty="0" smtClean="0"/>
                        <a:t> </a:t>
                      </a:r>
                      <a:endParaRPr lang="en-US" sz="2200" dirty="0"/>
                    </a:p>
                  </a:txBody>
                  <a:tcPr>
                    <a:solidFill>
                      <a:schemeClr val="accent6">
                        <a:lumMod val="60000"/>
                        <a:lumOff val="40000"/>
                      </a:schemeClr>
                    </a:solidFill>
                  </a:tcPr>
                </a:tc>
              </a:tr>
              <a:tr h="370840">
                <a:tc>
                  <a:txBody>
                    <a:bodyPr/>
                    <a:lstStyle/>
                    <a:p>
                      <a:pPr algn="ctr"/>
                      <a:r>
                        <a:rPr lang="en-US" sz="2200" dirty="0" smtClean="0"/>
                        <a:t>pencil</a:t>
                      </a:r>
                      <a:endParaRPr lang="en-US" sz="2200" dirty="0"/>
                    </a:p>
                  </a:txBody>
                  <a:tcPr>
                    <a:solidFill>
                      <a:schemeClr val="accent6">
                        <a:lumMod val="60000"/>
                        <a:lumOff val="40000"/>
                      </a:schemeClr>
                    </a:solidFill>
                  </a:tcPr>
                </a:tc>
                <a:tc>
                  <a:txBody>
                    <a:bodyPr/>
                    <a:lstStyle/>
                    <a:p>
                      <a:pPr algn="ctr"/>
                      <a:r>
                        <a:rPr lang="en-US" sz="2200" dirty="0" smtClean="0"/>
                        <a:t>pencil</a:t>
                      </a:r>
                      <a:r>
                        <a:rPr lang="en-US" sz="2200" dirty="0" smtClean="0">
                          <a:solidFill>
                            <a:srgbClr val="005A9A"/>
                          </a:solidFill>
                        </a:rPr>
                        <a:t>’s</a:t>
                      </a:r>
                      <a:endParaRPr lang="en-US" sz="2200" dirty="0"/>
                    </a:p>
                  </a:txBody>
                  <a:tcPr>
                    <a:solidFill>
                      <a:schemeClr val="accent6">
                        <a:lumMod val="60000"/>
                        <a:lumOff val="40000"/>
                      </a:schemeClr>
                    </a:solidFill>
                  </a:tcPr>
                </a:tc>
              </a:tr>
            </a:tbl>
          </a:graphicData>
        </a:graphic>
      </p:graphicFrame>
      <p:sp>
        <p:nvSpPr>
          <p:cNvPr id="24" name="TextBox 23"/>
          <p:cNvSpPr txBox="1"/>
          <p:nvPr/>
        </p:nvSpPr>
        <p:spPr>
          <a:xfrm>
            <a:off x="2306444" y="4047070"/>
            <a:ext cx="6019800" cy="523220"/>
          </a:xfrm>
          <a:prstGeom prst="rect">
            <a:avLst/>
          </a:prstGeom>
          <a:noFill/>
        </p:spPr>
        <p:txBody>
          <a:bodyPr wrap="square" rtlCol="0">
            <a:spAutoFit/>
          </a:bodyPr>
          <a:lstStyle/>
          <a:p>
            <a:r>
              <a:rPr lang="en-US" sz="2600" dirty="0" smtClean="0"/>
              <a:t>The </a:t>
            </a:r>
            <a:r>
              <a:rPr lang="en-US" sz="2600" dirty="0" smtClean="0">
                <a:solidFill>
                  <a:srgbClr val="FFFF00"/>
                </a:solidFill>
              </a:rPr>
              <a:t>computer</a:t>
            </a:r>
            <a:r>
              <a:rPr lang="en-US" sz="2800" dirty="0">
                <a:solidFill>
                  <a:srgbClr val="005A9A"/>
                </a:solidFill>
              </a:rPr>
              <a:t> ’s</a:t>
            </a:r>
            <a:r>
              <a:rPr lang="en-US" sz="2600" dirty="0" smtClean="0">
                <a:solidFill>
                  <a:srgbClr val="FFFF00"/>
                </a:solidFill>
              </a:rPr>
              <a:t> </a:t>
            </a:r>
            <a:r>
              <a:rPr lang="en-US" sz="2600" dirty="0" smtClean="0"/>
              <a:t> </a:t>
            </a:r>
            <a:r>
              <a:rPr lang="en-US" sz="2600" dirty="0" smtClean="0">
                <a:solidFill>
                  <a:srgbClr val="FFFF00"/>
                </a:solidFill>
              </a:rPr>
              <a:t>screen</a:t>
            </a:r>
            <a:r>
              <a:rPr lang="en-US" sz="2600" dirty="0" smtClean="0"/>
              <a:t> needs cleaning. </a:t>
            </a:r>
            <a:endParaRPr lang="en-US" sz="2600" dirty="0"/>
          </a:p>
        </p:txBody>
      </p:sp>
      <p:sp>
        <p:nvSpPr>
          <p:cNvPr id="30" name="Curved Down Arrow 29"/>
          <p:cNvSpPr/>
          <p:nvPr/>
        </p:nvSpPr>
        <p:spPr>
          <a:xfrm flipH="1" flipV="1">
            <a:off x="3581400" y="4475725"/>
            <a:ext cx="1371600" cy="381000"/>
          </a:xfrm>
          <a:prstGeom prst="curvedDown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25" name="Picture 24" descr="skd188256sdc.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9837" y="4645065"/>
            <a:ext cx="1600200" cy="137141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087" y="2315226"/>
            <a:ext cx="1036320" cy="1066800"/>
          </a:xfrm>
          <a:prstGeom prst="rect">
            <a:avLst/>
          </a:prstGeom>
        </p:spPr>
      </p:pic>
      <p:pic>
        <p:nvPicPr>
          <p:cNvPr id="10" name="Picture 3" descr="G:\Digital Scrapbooking\JPaige_SensitiveBoy_BinderClip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173071">
            <a:off x="1094290" y="632795"/>
            <a:ext cx="1100403" cy="169609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42242" y="473528"/>
            <a:ext cx="6974209" cy="738664"/>
          </a:xfrm>
          <a:prstGeom prst="rect">
            <a:avLst/>
          </a:prstGeom>
          <a:noFill/>
        </p:spPr>
        <p:txBody>
          <a:bodyPr wrap="square" rtlCol="0">
            <a:spAutoFit/>
          </a:bodyPr>
          <a:lstStyle/>
          <a:p>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a:cs typeface="Comic Sans MS"/>
              </a:rPr>
              <a:t>Singular Possessive Nouns</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omic Sans MS"/>
              <a:cs typeface="Comic Sans MS"/>
            </a:endParaRPr>
          </a:p>
        </p:txBody>
      </p:sp>
      <p:pic>
        <p:nvPicPr>
          <p:cNvPr id="22" name="Picture 21" descr="farm_rooster_and_hens_ow.png"/>
          <p:cNvPicPr>
            <a:picLocks noChangeAspect="1"/>
          </p:cNvPicPr>
          <p:nvPr/>
        </p:nvPicPr>
        <p:blipFill rotWithShape="1">
          <a:blip r:embed="rId9"/>
          <a:srcRect l="66539" r="-4412"/>
          <a:stretch/>
        </p:blipFill>
        <p:spPr>
          <a:xfrm>
            <a:off x="5248801" y="4807335"/>
            <a:ext cx="292607" cy="416560"/>
          </a:xfrm>
          <a:prstGeom prst="rect">
            <a:avLst/>
          </a:prstGeom>
        </p:spPr>
      </p:pic>
    </p:spTree>
    <p:extLst>
      <p:ext uri="{BB962C8B-B14F-4D97-AF65-F5344CB8AC3E}">
        <p14:creationId xmlns:p14="http://schemas.microsoft.com/office/powerpoint/2010/main" val="129432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iterate type="wd">
                                    <p:tmPct val="10000"/>
                                  </p:iterate>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2000"/>
                                        <p:tgtEl>
                                          <p:spTgt spid="30"/>
                                        </p:tgtEl>
                                      </p:cBhvr>
                                    </p:animEffect>
                                    <p:anim calcmode="lin" valueType="num">
                                      <p:cBhvr>
                                        <p:cTn id="19" dur="2000" fill="hold"/>
                                        <p:tgtEl>
                                          <p:spTgt spid="30"/>
                                        </p:tgtEl>
                                        <p:attrNameLst>
                                          <p:attrName>ppt_w</p:attrName>
                                        </p:attrNameLst>
                                      </p:cBhvr>
                                      <p:tavLst>
                                        <p:tav tm="0" fmla="#ppt_w*sin(2.5*pi*$)">
                                          <p:val>
                                            <p:fltVal val="0"/>
                                          </p:val>
                                        </p:tav>
                                        <p:tav tm="100000">
                                          <p:val>
                                            <p:fltVal val="1"/>
                                          </p:val>
                                        </p:tav>
                                      </p:tavLst>
                                    </p:anim>
                                    <p:anim calcmode="lin" valueType="num">
                                      <p:cBhvr>
                                        <p:cTn id="20"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718033028"/>
              </p:ext>
            </p:extLst>
          </p:nvPr>
        </p:nvGraphicFramePr>
        <p:xfrm>
          <a:off x="381000" y="3429000"/>
          <a:ext cx="8229600" cy="1112520"/>
        </p:xfrm>
        <a:graphic>
          <a:graphicData uri="http://schemas.openxmlformats.org/drawingml/2006/table">
            <a:tbl>
              <a:tblPr firstRow="1" bandRow="1">
                <a:tableStyleId>{073A0DAA-6AF3-43AB-8588-CEC1D06C72B9}</a:tableStyleId>
              </a:tblPr>
              <a:tblGrid>
                <a:gridCol w="4114800"/>
                <a:gridCol w="4114800"/>
              </a:tblGrid>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pic>
        <p:nvPicPr>
          <p:cNvPr id="15364" name="Picture 4" descr="E:\Digital Scrapbooking\flergs-prettylittlethings-pp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4" cstate="print"/>
          <a:srcRect/>
          <a:stretch>
            <a:fillRect/>
          </a:stretch>
        </p:blipFill>
        <p:spPr bwMode="auto">
          <a:xfrm>
            <a:off x="0" y="17060"/>
            <a:ext cx="9144000" cy="6858000"/>
          </a:xfrm>
          <a:prstGeom prst="rect">
            <a:avLst/>
          </a:prstGeom>
          <a:noFill/>
        </p:spPr>
      </p:pic>
      <p:pic>
        <p:nvPicPr>
          <p:cNvPr id="1028" name="Picture 4" descr="G:\Digital Scrapbooking\jbillingsley-topten-pap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190" y="1295400"/>
            <a:ext cx="7451610" cy="386159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G:\Digital Scrapbooking\jbillingsley-topten-journal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5638800"/>
            <a:ext cx="1295401" cy="584775"/>
          </a:xfrm>
          <a:prstGeom prst="rect">
            <a:avLst/>
          </a:prstGeom>
          <a:noFill/>
        </p:spPr>
        <p:txBody>
          <a:bodyPr wrap="square" rtlCol="0">
            <a:spAutoFit/>
          </a:bodyPr>
          <a:lstStyle/>
          <a:p>
            <a:r>
              <a:rPr lang="en-US" sz="3200" b="1" dirty="0" smtClean="0">
                <a:latin typeface="Gisha" panose="020B0502040204020203" pitchFamily="34" charset="-79"/>
                <a:cs typeface="Gisha" panose="020B0502040204020203" pitchFamily="34" charset="-79"/>
              </a:rPr>
              <a:t>Day 1</a:t>
            </a:r>
            <a:endParaRPr lang="en-US" sz="3200" b="1" dirty="0">
              <a:latin typeface="Gisha" panose="020B0502040204020203" pitchFamily="34" charset="-79"/>
              <a:cs typeface="Gisha" panose="020B0502040204020203" pitchFamily="34" charset="-79"/>
            </a:endParaRPr>
          </a:p>
        </p:txBody>
      </p:sp>
      <p:pic>
        <p:nvPicPr>
          <p:cNvPr id="10" name="Picture 3" descr="G:\Digital Scrapbooking\JPaige_SensitiveBoy_BinderClip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173071">
            <a:off x="1094290" y="632795"/>
            <a:ext cx="1100403" cy="16960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66800" y="1600200"/>
            <a:ext cx="7010400" cy="477054"/>
          </a:xfrm>
          <a:prstGeom prst="rect">
            <a:avLst/>
          </a:prstGeom>
          <a:noFill/>
        </p:spPr>
        <p:txBody>
          <a:bodyPr wrap="square" rtlCol="0">
            <a:spAutoFit/>
          </a:bodyPr>
          <a:lstStyle/>
          <a:p>
            <a:r>
              <a:rPr lang="en-US" sz="2500" dirty="0" smtClean="0"/>
              <a:t>	</a:t>
            </a:r>
            <a:endParaRPr lang="en-US" sz="2500" dirty="0"/>
          </a:p>
        </p:txBody>
      </p:sp>
      <p:sp>
        <p:nvSpPr>
          <p:cNvPr id="4" name="AutoShape 2" descr="data:image/jpeg;base64,/9j/4AAQSkZJRgABAQAAAQABAAD/2wCEAAkGBxQTEhUUEhQWFRUXGBwaGBgYGRgeHBsgIBgaHB0aIBwcHCggHR8lHBwdIjEhJSkrLi4uGiEzODMsNygtLisBCgoKDg0OGxAQGy0lICQsLCwsLCwsLCwsLywsLCwtLCwsLCwsLCwsLCwsLCwsLCwsLCwsLCwsLCwsLCwsLCwsLP/AABEIAKYA8AMBIgACEQEDEQH/xAAcAAAABwEBAAAAAAAAAAAAAAAAAgMEBQYHAQj/xABEEAACAQIEBAMGAgkCAwgDAAABAhEDIQAEEjEFQVFhEyJxBgcygZGhQrEUI1JicoLB0fCS4TOi8RUkY7KzwtLiNEOD/8QAGQEAAwEBAQAAAAAAAAAAAAAAAQIDBAAF/8QAKBEAAgIBBAEEAgIDAAAAAAAAAAECEQMSITFBUQQTImEycaHRFIGx/9oADAMBAAIRAxEAPwDccEqkASTAFyTg+KP72+M+Bk/DBvWJU9dAGp/rZf58cFK9jPfbr2tbPVdCEjLUzYcn56yOpiwO097RWUy3mGoS24LXWOoHMi9zhvw2fMTcjUSZtMGQTy33+2H+VVdcMDpOmRzvvFpAtuJ6Yzyk2aIxSQrTkAEHrKtYEWM6u4UAMOdhglKgdith+En4YnnEnc2G0SQZw64dVIHn5pAOq/w7yQevw2BtflgrxYMD6j8MmL+m8cotvidj0J1E06RM2EXDMvki5i4ltxcd8EekFiNjdREqQRC8r2BvzkdIKz5oapsrfhgDzAlpJnYny25z8wWopVSovpHmEjqotPzldh33x1nETXyunzU9okqTcQdwRexiIvvzxpvu99v/ABdNDNMNZ8tOoT8Z/Ybo3Q7N2OKIo1GVI07AzyFudx5R6gbzviEz9MU3EfAYJEwQbHl8iCOmKQlQsoqS3PT4wMVv2B442ayitUvUQlKh6lYhv5lIb5477W+1dLJKNQ11GnSgMW/aJvpWbT3xdOzNpd0WOcCcYnnveZm3kA06Y/cW49CxP5DFRzPE2c6nd3bqzMWv3Jt8sJ7qrY1x9HK6k6/k9NTgTjzZQ9osxTM061Zf/wCrkfQmPtjRfY73jtUqJRzejzwoqLIOomAGFxfbUOfLHLIroSXpZqOpbmn4GCzg2KGYGBgYGOOBig++Zv8AuVMQTOYTabQGa/QWj1IxfsUX3u53Rklp7eNWRN+Qlz8oX74WXA0FckVj3RcN8TM1KrDy0VAB5F3m/wAgDP8AEMbBioe67I+HkgTvUdmNv5R9hi4DAxqojZXcgYGBgYcmcnAnAIxGe0fEP0fLVqsxoQkesQPvGAwpW6Mk9pqjZp82abKGzFZcvT1tA00xrqGY2PkG34sVIUlavVWNUalUG8m6z6kidueLFwThXjZ/I5eBNCn4rzJhz+uvHRvCtzAjEXw/I5kZwoEFTMrWBqrYqzBw7QRfSJknkDiFfE1KS1HowtjHffLULZzLofhFIx31VRq/8i4h+Oe1VfOVdTPWp0j/AMOjScpC/tMywxYgyRsLD1r+dzdQujVKlSppJUeI5crJ21G8Eib9MUc48E44pJah5lRqpb3KkkTYksN52+IfTCgrkMTsAQJAuIUzbnM99sFyZmmgkfCgN453nrt8t+eFwskGTqJYnUZm4I6Wib88RKICVI1wACRHVXExa+1h6zg7KAxDSdIMjeIEHl+90kYRy6ykATJAIbbmRawN9h3w4rtMkXFvPAkdNXIGAZIE274DCFCWiLG5H5EE2kj6RgJVKm5kSFDfwiwIF4GqZF8KUDpa9yBEiQG2NvUbjbAaoLMIk3Itf4jHaw2wAhXQ3ZSBJkgmx3AvtqBJvtPTbDDjtGVJ0mVix+JAWIINgD3I6bYkRIC28o+K0kXgxNjbtF8JNly8iT5gY0gxIUbXvEj688FbAogMlmHRtSOyMoUhlYgggkAjr8xiQ49xypmqgq1LMyrIBMWHTkDvHfEKlZQUE+YyIBkgnTE9MPEI59b2mRtbv0xT6spir8qs4rCAImOXc/i/LAVoBHWL9ryI74LJwdyOQnpaIA5HAUnz4L6UtvIif87f4Jx16fc3EHuMKKtv9uc9Z/yMcT0t/sMd9WHy6Zu3u29oDm8r5zNWlCP1NvK3zHPqD0xbcYv7oq5XOwDapTYHvBDA/I6vrjaBi0HaPN9RDTM7gYGBhiIDjJfezmWq5qjQS5prERMvVZQB8go/141k4xz2bzIzvF/EFwaj1e2lAFT8kPzwmTiiuLZ34NY4TkhRo06Q2RQs9YG/z3w8xxcdw5IGBgYGOOBike8ysHWhlj8NVy1XtSpjU5+mLsTjGPeDxnxKucYNC00XKoe9RjrYeipUMdsTyPaimJb34FvdvSr1xxLP0gPHqApRBFgxBePkDTUfw4p/szWzFOsqUhUFcOCFIbWWJ8wcG8GfMT1Jxp/DsweHcGpuqDxXAYAiwaoZExyCnbtGKj7FUatfiGvVNQMK1dxvF7QDfVGnSJAGFk+ikb3fRW/YnhK5ziXg1KjIIqNqUgGw2E7bi2G/EMsw8RSQXpuZK7EoxEjsd/nhnXUh/HpPAYEmLMCRDC3W4Iw/1gOpCgakIbSIBIIg356TfrbCSkqLY4u3Y7yQBAKSBq78hYj64WUQA1yCJ1cxOoxcRffnthlwYeXRMFWYTfnESOY2vyvh65kmbbmJ3mNp33Ntj2wrFD5X8EmSCfMLdI7xOHSsAOSsbR1sLTtAJj54bZdrWiYjT8hcRFwW+UYP4tpiU+Jh+KLmB8l3wAoNpkHSIUX09LknST0Fj1m2OKgBF4A3MTAAQeYRsJicDQNPmJbfzC/IAzHK5+am2BmqwQF3KrJB1Mwg+abHrAG0/bADYXOZsUir+YsfgAu5NyFWJ1k6viO0XxVuM53MUnCVBTUbikpV0i480G87wY9MIcXrvqSulTRMhEVitRF2DGDK67kwecYYZejr1lnVSAWg7ud4H98aIQSVkZSb2HdDONXrBnCSqQNKqotZbDnfc4k6ayCBM4Y0eNg0KdJ6Ymm/lcaRCEEMG8ssZIMzy26ucy+hSYDECYEGbTy5WwJRt0Xwz0wb5DPmlFQI2qmkTJRmsRuqi5m0EG/PDrhPs9mqlTV+j1alIkwrnQWBteBHITEbYtfs3wZmzS1KjeLVqhDrAsCya1ixCoApF7Y0DVUUHUgd1kadmC8zoUEn11GcPqZBuzIMt7B55H1/o6sgMmmXJF+Ui9oBk9BiN/Q6q5o0/DakHnSlU7mJ0K8RJPwn642ulmqumoqfAWChwTEmBY85n0xzP5qhVQrXpO6w2v8AVlltM+cDSGEbzHphbvY5Nxdoo3upzKHP0yzqs020BrF5AACzvaTbkO2Nw1Y8y8XoMdKoupVQ+DV16Wp+dWVlP4o0nYczEYuvsx7XcSVB4qmsioxdqisuo+YrpqCnCwQFOqbGcOthcjc3Zs047ircL9r8vV0io7UKji1OoAIvB8wlWv8AiBi4xZk2wUyTVEL7Z8S/R8lWqKYbTpT+JvKv3OKD7ksn+szNaRpUJSUT/Mx9PhHqDi/+1vBRncs9APoJurDkw2kdJxgKVWplgVZCp0aqYMiCVtswvO39cTm2nZXElJUemZwJx59yntfVT4c5UU9HLT8wwP5Yl8t7x80sfr6TgW0sqk/UacD3vob/AB300bXOBjL8v7z6oE1KCVByNNyJ+Xm/PEvlPedlT/xUq0j3WR32wyyxYrwTXRaePcRGXoVKx/ApIHU7AfWMYXTyT18xk8pUGo1anjVu4Y3kfwI9/wDxMXP299qKebShQylUEvUl7EERZJBi2oz/AC4j/dJT/Ss/ms5H6umAlL0aQv0posj9/CflLboZJwh9svnt7mFpZGqxpo4AUAOupVlgAxXou/LGc+6PJI2b1h0BpA2LDWxZYgLzi5Yi2wxpPt5VqLka5paB5TqLkQE/HE21RsDzxm3uy4WWzaNTQFKMF5OkpqR1TlLGxkc5kkQATLlCwXwbNGz3sLkqlU1TSKu3xaGZQ38SqYPrjFeMcP8AArVaJFqNZkA/cb4L/wABT6HHo/GKe9zJFM8GBgZihI/ipmPrBGGnFUHDN6qZVsuAjMGtqAZf4lMNebWI9Yw4K+QgzaymAN2AM9J0i9+eGxqSKdRSAZBHo/laR0v9sPKZJYz5fMOYiBqNibD0PTEFui01UhdxsWiAbNcE3LXvvYC+OU6YlVgmbajt+EeblzP3wVKUAKJF50m3JeRuNzbHHqqFZmuq3II2EteekD6nlgAFc5nlQ+I76I83aSxMx1sBz2vOKFxGs7sHdWRSBoBDAActM77XI54f8WrvVJBQJJARWPnT4oUiPjYCT2gAXxG5vNVKjE1GZm28xNu2n8Ppi8I0SyM5mMm9MKXUqKg1IZBDC15B7iemFs5ww06VOozp+tmKYMvH7RiREHr26w0vYSSBsJsJ3gcpwrSyTMjVFClVIB8y6rz5omYkb9Th2JSd0HyuaRAwajTqTsz65G1rEAi3YiTBw79n+KGjUQxIRrbXH4l9YJiee84jEaDsD2O3Y/1wrWrl31OQSSJIAHPe31wKDGTVGs+7fPOXZKzFaihCriDqXzFHFzqkardBsMaPn8vVemdJRnYRqQkakJllAMxIG+oxjEOA8UajmqfjsAis6OttN2DEzOwa4/dONmyjqmqtQggkLNzaPi3uNXTC2NKNcCuWSmuV06RqAB0WnULwFGxnbpjlQNlsrUPhiRT0gAyWhYBJkAHqAN8L5HiVWvY0lpmYkMHlebCAInYTffDDJZkZmqtFH8SlROqoZm4+BSRufxEdl64KF/ZGcP8AYk0wpAptUUSDUUleiggG7QPQd8QOczGYpvqrE1abND05taNSqNlYTOkyrCCDvGsUn1TYiDFx05+hxn/tFlS3jrA1arHr5fIf5Wt6PjuAp2VzOgU4VCGR110dUkBl9Z8pgqVJ2YDlib4L7ZnKjw2pVKtI6WpgEaqYbVKMXYSoKmDuNr4qgrakpUmgKtXy8pDhHK/LSw73PLBfaAtUR0pEGo6qBEgCKhdqjN+BVH4urjHBasga/EA9arWRnQ1HZ5DFG8zsQCy8wpAv0wRKyl1ctLA6pJaSwOoFgZGqcMX4qqqKbKWZW0tLq47vTqKAZn8J1A9cLvTYBwylWNiHUqyzsSrCQT23wjXY8X0i25X2/wA3H61MvXXmalIFhG/wMJn0x0+02WqH9dwzLE9VLp/7TGKb4RAkoY6kW+Zi04c6Os+k/wCGPScBsMILssqvwlydWWzFExfwq8j/AJiPyws3DOEOPJm89TPfSRt3Q/bFWdwDvEciZ/pgpzQAjTSaeqsT+cc8LbHcYos9TgVJXVsvxWhqGqP0inoIkaT5ttsaN7s+G0snlPBWvRqsXZyabqwvAA35KAMYcmbIPlVJH7t+e0QcKU0psNToJMkkpPL9rpA6Ww7lXQnt6trNW981d0pZdx5qIZg4B/GQPDJ5aRD78yuEPcxSqMcxV0sKRVEUnZmDVC0DfyyAT+92xlPirsgKj9k/CTNzGJfKZ/MoCKFXwxO1PUuqYjrPr647Urtg0vS4o9InGfe+ThhfK08yvx5Z9X8rWYfZT8saDhjxvIivl6tE/wD7EZfqLffFmZk6dnm9UU+Q7SVB6CPL+Yw8orrRTuSh1CNiAFt1v98R2VJhS1tSj5Mogg99vph/k2BqoswCQwIEkFiNYHWCJjpjN3RtlxZIV6yrqdnhQfiYwBdipk+m3OLbYqXGuKNXOimIpqTsGAMnys3QevrgcQ4hUgNp0h1/VMQDKhmDvBm7GLnkO84Z8MrQ4WfI06l5EhG0z1hjtisIVuQnLoXzdVpWogLIjGKjkzUc3aoYIN4tGwUCQZGIxRtMkWmDc9b3vvfHBJA7AR/YTthfJVkVpdQ6wZXn6g/hII3xTgnzsKcQzpqvqYKoiFUTCgCAsm5gACT0w1K9r9cOspTptUh30U5J1ESQACQIH4jt6nCFXTJ06gvLUQW+cACcd9HPyGYrpUBfMNWpusxpEcgB9ZOD09VMq2iNQldaWYbSJ3iLHHauYLKqaEVVn4QdRneWJJN/zwixJESYHKTA+W2OoNokuH1EfXrYByxaCo0lSjMTYWIYARGz9sWzgHtLmMoT4NSUJH6t/Osxy57CbEYpeUCeTzMtQ1ApJ+DQ3lsRcEEkkztiW4U4ZVkGDZjy1fxARM9O2I5FS1I2ekkm/blW5a+M+22ZqIyhkoKQSRQXSW3FyxLfSMaN7G8KGXWmlIAEKPFIG5gGSZ3m3XfGR8HyFXM+ItGmH8NA7j4dIIIg6iINj98bLlKLUEWnUc/AhdkBKzEEm3lU6bg2M8sDG32N6qONJKFEpluFilXq1U1/rYLEuxUEACyGwsBcYiOMJ56zMVAUAm4FirAiTsSBbuBh/m+PZfL5Z6hqakoiDBDNPJRe7HljFPaDjdXOVNVYgCTppj4VE2/iN9zi8YajHCLJOhxDJBgaxapoFjTBWTB83mgDSC2++oDlhP2o9kW/RzWoFqwqJq0qGFRL6hTZB8QKzYj4hhb2P4fTRWzmZA8NDFMETffWV3O0CLA4sfA/btmzKqMvUWgzwG0sSDeNdoA9DbnjnHfYZoxmpkaRpI1OsHcjz0ipDAyANAv4giT6YeLxDM6xrpu5oLDAo2pV1bud5UmATtMc8bfxP3W5GtUarTNbLVSdWqhUKwx3IUggE3mI3OMy9sPZHMZLO00WvUcVlbRWIMwASyPHlMASbXF4EYVqxFI5ScNfcESDYSD8/wCuCfoVNthIjrt9CcR/s/xFhQVQFgE7gnntIPfEocy+xC+kf/fGVxaexqUlQVOGU99LX7sO/UDDg8OpBYWmO83Pz6YQNU86aEehH5PgSpI/VC/Z/wCgwrUvIya8COayKLcSpAkab+kYY6hbla6LpHawIsDiRVV2NFh3AYdb/DvhMqAZ8JxMXhp/6YpG+xZUhPIcNT4280kkKRAgyQPX+2Hi5CnJhQB0E/S0YIhU/tf6lH2JthytMGwNT1mmfywstTfIVVHoXHGx3DfPZlaaM7mFUSTjYzz+Tzv7fZBstmsxTWQPF8RQOa1CWFhyBLD5YjVqDTzBsbbqY7X574mPeNxFs1WqV0qGKYVfDgKVQkwSVufMSb7A4pgzSU1HhIVYQWdm+KxldAGmAdjMj54jSkria7cHU/Avn8lVVAoLPSXYb6d/pucH4NXRq2UR1AVa6BnHNHcAzafLaOxbEjk8+VaGDU3t5XBAI5Earx64UqZKg5GpSjSIamQL9SDYmekY73GtmgvFq3iyrU8s4pK5RghgaiIBJE2newO3TC9bOOyBG0wOigG3MmJnEvm/Z5oGiv4gGwYkR6A2GIqrw+qs6qbeo8w+qzikZxfZKWOcemJGgQqubBiQJ56dyOoEgepwQ4VrOxgMZgAAnYAbAWGOrTUqTqhv2SNx2O0z+E98GybQKq0/LoLnfVq0gb2iOo+mBQCQ2vVMeTTAvO5kbR98GydOmWiqzIsGGWDflII+Gd8N4PPfaB1wa6DxuFMx0PI4sNSpQFRP0e6tTVjTBMrUAupLHreL8sQ9ZqcAIp7s25ttAsFBna5tO2JHhVekWVKqtDgI+kKTaSlRZIhl59RhZK0Pjlplsa/7mXDLmZVZDoSwvOpTKzzA0z6k4vvFqb+G3hKpfy2a2oAiRI7f5fGI+yntgcgaporTzQq6QGDFTKgwTTgsJ19PniTr+8riBLf/AIySCAFpsSvQ6jUIkdI+WGx43pHz3PI5IlPeTWoeEKK1aa1UZGNKmNTNAYDxNNkgEkA4z+MAcySSSSSTuSTJPrOAagtcX5Y0wiohiqQ84TxI0agJEoRpMk+UEzqHIQfzONi4RxpGdgFBUyyuGSCCZkX2xii5d3slKq38NNz+S4n+E8WzGS8Jc1lW8JTCF0NNx1CsbNHQjEskU3aFkkzbqBm8Rtile95ZyaIhArNWVaJLBYOltfmO00ta99Ub4XyvvGyBp6vFZSPwFG1eggQfrjOPbLjn/aldAoAoIHVFcqpk6P1sFpJIsOQjckkYi1pVskoNsheHZPw18OVbSzAsuxvFpG1rHD9RbnH1++2E6CBVCDYAADsNt4/LCpUdrdSD9sYpPs3RVI5o2i2+399tsHNFZi5NucffBagjYc9jyvjjv0m55zH5YXcNIUOXHMLHaJH2OCLTEEzfoALb9JOFJ/eueeOZhJQhAJsCGYAQZn8oETv2wyb4A0luNauYpLadRPSrfoPWe2HH6MnYH+MH/rhvQyksRcsbs8HSPgi4G1mEfLDhKTBQDpBUkAqwMrEifQyPzw8tlyJG29z0LjI/ejxgV5pq50UmIGlgAagDCSxtCsCB+8OuND9sOMHK5OvXHxKh0A82Nl++Mgy6MqlXhitlZoJIgE6oA82qTtfvh/U5NKVHehwqbbZGZDKv4TJVUHXTkmdyZsRFomd4JJxA5jgJVAgKvVkFVV11aTuChgsZEgqT0jExxKo/lWoqhKjMoM3AAsxMxBHO0EDEhmKArUm0qmplMFgLGbHUOh6WxnjkcHqfZslgjkWntFEzfiFV16oSwLg2BAgAndQBIHc4XqZ0ll8FTT8sFZLKdry0kTeflGLdw/KCkDTpsGqlBrVySrGbEgyByFuUdsV51FMFtOkuTqQX2Jso3C8/pjTDKp2qMWT08sdNscU8wRdkAOx0sR9uWHa1qcSXZCObKY/1DaD1GInPBFANbW7ugZAhCqlzOu0zAEWI3wlwmvqlTfoOom4k747Qqs5ZKeksVPMK0APSbld1H2OE6nAw9/DBn9kf1U4rWYyyp4gLnWGAVdNipmSTyIMWxzLZwqDBOrkVcgD5AXx3tdxZ3vb/ADiS1fgK7eZD6g/YgHDY8J0K1hUJEAkldPeIIJ6dMLZP2kzAhdWuTYMAQfqMSdTNhwNdJQ3LQSpHqDKnHXkjyMlinwis0KlSg4fSsiD5l1KY/v64QqUrSQIaTFup2EyBb7DFvFNH8oIDmZVhE26bH5Yh8/w0UjrVAwH4GkehsQSO2HjkXZOeCltwRjHTTWHBlidMEMhgQ0230xa1h1xYvZ7J1szKUEasUCaigIjVqjVNgQVIk2tiBy9Bx51o602/WCVkiIF1uSbfLGk+6jiuXyIqrVLO9UozVEBKhVBAEQCdJLaomCYjFFl09iRU+kWH2f8AdeLPnWn/AMKm0D+Z9z6CMXnIcEy9ARRo0qfPyqo9LxOF+HcVo111Uai1B+6bj1G4+eFw0zjnKyLbfIm5ciEIHQsCfnAIxSvbT2QzeaWf0oVNIkUzTCLInYgn7zi66gN226/0GKRnKHESXFLiKlQx8rUUDREwSovHbpjkwxTsyPN5Z6bFHBVxy/rthNiqgFgACTJM2iIM8vryxOe1VKp4warWpVXI0/qyogKBfQuymbE7wemIXxGSSpItBiJI6QbbxiklqgaYPsNTzTJYkMpuTBLDfchhIxJUnYiVCkW2LfkQcQ6uPjiPhNRQCANWzqD+EmZ5Ww4ygAfSdjsCSL9JHI4wtIffok1LxMDtDCPWdMY6peLqB3lbz0IEH64LTpx+1fa5/rOOJQYE+ZvSEOE2G+QvrqCPJPeUwQMR+BhtHwn7Tgkspjzf6E/thY5l7aSD6ouOSOtnBVYAgayP4THrY4K9W10fbfST/Q4Sp5lmNvDPMTTMkdRDjDjxiPw0R8qoP/qYLSXIE2+DXvbaoGyxVebKOnP++MdzedBNIsrBdZCsYu1jsSI8oa5+uNx9qMi1bLVET44lfUXA+eMfzShgpaRpYOJibbgzsfvhfVKslvgt6F6sTjF72Iu9MhKjEqBOmTAM2+fwiD2wkldqobQyqNQ0lZ+HTz7zB5WtbC7MHqqrIDImTeGi0A9gb4b5Dh2h6kDQviFkgL5pkkAxq0jy26kjGaNVZuepulx2N+FVXDVG+MXhmIDaQpZCYO51CRA3G0Ygs6oNRE3soN79W+ZgYuNNacvTSBFiAIgkf9focU9pFVSbE6SR8yDjTglqbdGH1MNKjG+xfP0dKDxtTGopOm36uDCHodIlSIvJxH/pzPXV6iJrghigK67AKSswIAiwGJ7iNWnVCaGUnzQ0gKIiVabibehA64ixwqpTlnpuFUSfJNuVxb6YtjmnH5ckc2N6/jwNOKIpa7BToJvNyOXcnkMM6ucdgFZiQuwMW5YtK+zqVhqNXSx5CGET5ZG454jKOQYK9NlUr4oCuyFWkGWCyZCwASTa8c8PjzQarwTyYJ3fk5kEhNdVphYWfwr/AJsOs4a5jOqU8hfXqsIsBG5O7MbRAt3w9ziVAU8IAgPGo6SsxadVtr3sMFyXBKlYtUZkUB4JQLcg3KxCxPPtjtUUtUjtM29EUNcnmi40sZA2PWe+0jtiRp12g6vMq2ncrOx9NxOJDN0kAaiAQQpcEgQSZaZ/aMNtbCPCFBqkR5XpsCDzutvviTyJpui8cLUtLYitGB4RqaabMLifKeV/2W+xUdwZfg/DTRepBJVo3MsDqJM2tJPLffEC4Cl6RIYKSAe0wRfp/TExwys1UMlWCFhJGpWO9yQ3MAbRscSzJ6eduy+Bx1U1v0ChnKIrs7NprKRTRkdriTEBNr77i6nFsp+2mdoAIsV9XwtURm0EGPMyEEgz+L64rFHIoKy1KcJpDUigBExsBPMc8E4txcUmBBZgFYONJKzKiSwBiJNxsQeuEjOWpaP5GyY4uDeRLnoms37w86WKsuWAH4DSYx6k1N8QdTjjsIK0pnfRc/ImMGz9FnpF3UK4E2JuAbTN9jMG98QRe0c+XrO5Ppy9cbsedTXHBkyYYw/2PM3nS7l3Ms5BJiO2wAw1qVf86YTp0y0xc+k95PQYTB9fl9sUeSfHkX4rgc0syAQdPLSxk+ZZusc9zGOAyLE2kTztOknoYjDUjBgSATN/zHTEWkNEsdGtqTUsXEwfnP0OOqSQIaBF/viPyOeUJex8w7CTPId8LpxBAAC0xPL87Yg4s7UhZ6gHKB9zhGoDPwkqw3lb9t/L6nqccGYQ3Lfn9cHOZSD5l+sf745JroDp9jSnlioYosMthYrJ3EDpY79RiTrVQ0mNMifyMxy6R2HTDZao/aX/AFLPznAJnYg+hE/ngy3BFJHo84y3269m0y9Q16QhK7k1ByDxM+jQT6+uKjmvbjOVazOa9Sney02XQk/CoBWHgblt+2NX9ks+OI5BGrgMTKVIsCymCwj4ZibbTi+RKa0kcTlhkpmNZnKVKZosKhYu4SpJYSSCFIgyNzKg37YllDpTiVd4JQMY1EXgSS0Ce8Wk4svGfZevRLvAqUlY6GABIWAQXB2IMiR0m04o3F+JNTK1WokKpKoxPPUJJ6KyiJxglGcmoyXB6sJ41Fzi9n/Am9CutUoaigsphk2MuWkyrGx1EDne+GntCNNQOBsxPrcNH3OJ+ihZwzppZTpU7SIHIORvIB+fPEPxSmXpBt2tMdYkGCbAglT3AxXFJ69yOeC0Wv2iSqZBalZKpgqEhYkGTcHynoefXAqUKdWn4csqqxAWYuogbbqJkAYjuDZsvTNItoYDyt2HL5T9D2w8ocMVKheZTRPnYkqw3YSDY3O+JyWl03xwXxyU4/Fc8iOSyopItVwQ6klrqWbVcqW2Mm/YgYZV6jmfE3pyt2DQJm5FiYsY/Zw9PGmUiEs8mkzWmOUC5uQZMYZ5PKiowQ+ZFu/z5SDuT/XFIXvKRCdbRgO6mVU0UDk6Swdgk3kG1jPQSJPLnhfheVRVIpuSohfw/h7geY3iTywnxJTTolVY/FcmCxkyQLQD+8No64gso7BZ82gNyYiC19p59cBRc4N2NKaxzSa6JTiWWrPLwAtMkaZF0gkuSDO8QB1PXCWSaHBJAhGIJnc6QNhJ9Bh2tcnKuxOqZAPMgnSD9t8M8h4eqaoEAArIYySxEwPp0vgr8WmuPAJJa00+fIWrmEqUkedbp8R0nzJYEyBBKyJ74OgOtQrRMKxaYMXWdJB374f5LKU0NSnImprJFgYJv6qDtiEuF5yo/wCZD05bYaLUrSFnFxpv+PomeE5UCrWLsW8MrpLERBW5JgXBB+o6WO/EaINZbKGgM6iQdQILMYixtf8AvhxXqKQon4yCt4kxqF+kdcJ0uFhawrLADLBA7agSQfiLalOrex64hqXMuf6NOlqlCq/sd0sougU3HiLAW/ONoj05YrOdy4WoycgTBkXESN7Yna3FglVkYkixTQCxG2udNyLqfriK47l1SodAABGqBtJNyOnWMPgtSp97ieo0yjcetiOqpH2+XY4ELp77zPS0AfOZ9cBIvOCsYJ5jG2+zB9HInrgoUzvgzWt0/wA/z1OOT8sD6GvyHy9QqQVtA+UdMTdPNI91E9ACoPzBPyntiBA374PRUkwtj1kiB1t+WEaQavkm1Y3hCB2j8tV8KK55yOnw/wBDgSOp225+p/3wlma0Bv3QT3JjYCbdz6YRWwNJD1az8y59V/thOvmD+MTHJqU/LYYaUDo8jkMPKNzKnrI3vAjvPXDhp80gbHl0HrjnsCO5G8KyFSoHenTaoBU0EICzBiCVkDkYInaRyxuPu54Q2Uygp1iBUZi7JIOgmPJIkGIueuKD7mKwTOZmixg1UVlgkSabPP2fGyLSHVv9R/vjRFK7Ms5OtIYsvUYyT3s5KnlzTKIfDr6w+k/C66SCtiBILSNjHrjXPDHf6n++M999NP8A7pQI5Zgbk86dQf1x04qS3BinKMtuzPBnaFWAWgjZTK/KRbYbzhPKZZAapZlZWsvm1FUvIEmYuN72ww4OlOnmKb1xqozLpp16li40jffC3FKVEORlRU8M3C1gA69AGk6h63Hflm9lJbM9BeobfyiNc/kCrGDcTPcdRHbDnhXGQqBK02sGi0AWBjf1jDZWU+U2O20EdvTHQOQgmd77fQ4aUVJaZCRk4y1QHXEM2HaTOlB5IBGondvsAB64a00qDzUweQqmWEmTZdPmIE3iNhHPDqjYG4mPKYJ0E21X+I+uHWXzoAALAkddc3M3JX5Yn+KpIuqk7kxlxurqoUzJPUnTJ8gmYtPpjnAHbwW0JrZW2BA3i+4mIJjDZ8uCxZmBYzZZ0gkydlEiLT88NMnWqUSTTvO4Oxvbofnimi4aUSc2sqm/0GSiVJJAUkkBYgKBcxvKyQAZ5HEhwymVc1DcaYVbkllO8dpN8NK2Y1nU0gndogbjYbQOmAWqBqarTkgM40tqJGmLxZef3x0raBFpOx5WFda1EtpJcMAqRI0g9WAMl+vLBKtNtbBoDFlJjbzrcfWcSmbIFaiHAdm1weSwFNosZtPphvxOn+vmbaUb/SzDEoT4VdGjJj2bT7Ggq1RTy7wpAIWwYkcpN4mVAgRc4mcwTToEVZaJDFLEgncWsQLyB1w34LmLIkbz5u+tyBHQhWM9sG4xkqrhitTSFSUUC5MHVIO8zAmcTnWpJ7FILTDVG26X/A3/AGSqVkekAukMpABuDPOfuZ5YjvaRgXW9wPNfbpiT4d5aIeoYkamJkBbAGxv3k3JOIj2iVRWtEkKWjmYjl6AYbEm8n6FzNRx3xZHuu29/vzkdoI364KD9RjhMCf8ALDbCtKkSC3LmSQNuxxsbV3wYlf48iQH0wHMRPp9cSvCeF06tQLWzVHLKROuobHsDIEwZuRi2cF4rwXI1dFQ1KldIBrvTNRBb4k02AP7QWe+OSct0JOajsMfZj3eV8yhqVZoIR+rDCGY8pBuq+t8ROgJUeiy+HUT4kIIIjcnr6gxzxdfaL3uZZUYZINWqkWZkZUU/tEMAzR0j1xj9XidU1TWZy9ViSzNcnrPKOUcvlgvHZNZm5bluFDkR8yfnfvz7Y7+jBeQBtcgE9Rv3wy4fxLWvkN+Y8sj5TN/ph+lQ/isO6r/8hiDjJF1OLCeErbqACS2ncGdwZkxyF7DAruYckLcGwm1sLseYa/8ADH5NhFqLlSZpgEGJZgSDI+GCR84x1Ps610IcL4k1BlzKnzUIe3Nfxr/Mtr9sejqNSQCOcH6jAwMXxmfN0xXGce/DMacpQEb1x9qbnAwMORjyZa9MICTdiQCdpJgfIYu9b3X5rw9Yr0S0SVIcDb9qCftjmBiEVZqyycUqKQk1ABbUpiTcSD9xbBfZzJVs5mEoJUVC5MSBpWN4ET6CRgYGGgDI6imamvumpb/pDk90WPsRjLs0UJOiQhaFkANG0m5ANjYWwMDByKuBcU5Se4u/D3BgMCYPIDaOYXDXNKyhmkeX4vKNu3fAwMSs0sJmEI8RrRTidwTLMottuMcRxTLPAgDzL2N7dDgYGOe9oZKh1m8mBXpaWYM2si5iDaLQRG+5nbbCue/4guTFJd4vLG5jAwMRt2v0y84pRdeUMRkndkHiEI2sQAJgOQPW7HnscS/Ec4csyElmREIImWJ/CZMbaT9cDAwX8pqL4pgh8cbkubGPtHnH8OoNK+HKCZIY6xItEb73xF8XzbFhUYDVUDN6RFu++BgYtjiklRmzZJNsPwzN+ICNIBhdu8z+WBWmRQWBqWBMnqTJ32H1OOYGGS+QupuCZyhlVqUV8QlpXUu3lkcvpiEBixmO3fn/ALY7gYbE92TzLaJyqpUwTeJ+WCRgYGKmcWy1ZkYOhhl2P9D1HbF34dV8amrjy6uXeYI9OmBgYlnSorgbuhWqhBEXsWExYASeW8csHBVmVF1amMaiFgmZuL2ueeBgYh0aq3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TEhUUEhQWFRUXGBwaGBgYGRgeHBsgIBgaHB0aIBwcHCggHR8lHBwdIjEhJSkrLi4uGiEzODMsNygtLisBCgoKDg0OGxAQGy0lICQsLCwsLCwsLCwsLywsLCwtLCwsLCwsLCwsLCwsLCwsLCwsLCwsLCwsLCwsLCwsLCwsLP/AABEIAKYA8AMBIgACEQEDEQH/xAAcAAAABwEBAAAAAAAAAAAAAAAAAgMEBQYHAQj/xABEEAACAQIEBAMGAgkCAwgDAAABAhEDIQAEEjEFQVFhEyJxBgcygZGhQrEUI1JicoLB0fCS4TOi8RUkY7KzwtLiNEOD/8QAGQEAAwEBAQAAAAAAAAAAAAAAAQIDBAAF/8QAKBEAAgIBBAEEAgIDAAAAAAAAAAECEQMSITFBUQQTImEycaHRFIGx/9oADAMBAAIRAxEAPwDccEqkASTAFyTg+KP72+M+Bk/DBvWJU9dAGp/rZf58cFK9jPfbr2tbPVdCEjLUzYcn56yOpiwO097RWUy3mGoS24LXWOoHMi9zhvw2fMTcjUSZtMGQTy33+2H+VVdcMDpOmRzvvFpAtuJ6Yzyk2aIxSQrTkAEHrKtYEWM6u4UAMOdhglKgdith+En4YnnEnc2G0SQZw64dVIHn5pAOq/w7yQevw2BtflgrxYMD6j8MmL+m8cotvidj0J1E06RM2EXDMvki5i4ltxcd8EekFiNjdREqQRC8r2BvzkdIKz5oapsrfhgDzAlpJnYny25z8wWopVSovpHmEjqotPzldh33x1nETXyunzU9okqTcQdwRexiIvvzxpvu99v/ABdNDNMNZ8tOoT8Z/Ybo3Q7N2OKIo1GVI07AzyFudx5R6gbzviEz9MU3EfAYJEwQbHl8iCOmKQlQsoqS3PT4wMVv2B442ayitUvUQlKh6lYhv5lIb5477W+1dLJKNQ11GnSgMW/aJvpWbT3xdOzNpd0WOcCcYnnveZm3kA06Y/cW49CxP5DFRzPE2c6nd3bqzMWv3Jt8sJ7qrY1x9HK6k6/k9NTgTjzZQ9osxTM061Zf/wCrkfQmPtjRfY73jtUqJRzejzwoqLIOomAGFxfbUOfLHLIroSXpZqOpbmn4GCzg2KGYGBgYGOOBig++Zv8AuVMQTOYTabQGa/QWj1IxfsUX3u53Rklp7eNWRN+Qlz8oX74WXA0FckVj3RcN8TM1KrDy0VAB5F3m/wAgDP8AEMbBioe67I+HkgTvUdmNv5R9hi4DAxqojZXcgYGBgYcmcnAnAIxGe0fEP0fLVqsxoQkesQPvGAwpW6Mk9pqjZp82abKGzFZcvT1tA00xrqGY2PkG34sVIUlavVWNUalUG8m6z6kidueLFwThXjZ/I5eBNCn4rzJhz+uvHRvCtzAjEXw/I5kZwoEFTMrWBqrYqzBw7QRfSJknkDiFfE1KS1HowtjHffLULZzLofhFIx31VRq/8i4h+Oe1VfOVdTPWp0j/AMOjScpC/tMywxYgyRsLD1r+dzdQujVKlSppJUeI5crJ21G8Eib9MUc48E44pJah5lRqpb3KkkTYksN52+IfTCgrkMTsAQJAuIUzbnM99sFyZmmgkfCgN453nrt8t+eFwskGTqJYnUZm4I6Wib88RKICVI1wACRHVXExa+1h6zg7KAxDSdIMjeIEHl+90kYRy6ykATJAIbbmRawN9h3w4rtMkXFvPAkdNXIGAZIE274DCFCWiLG5H5EE2kj6RgJVKm5kSFDfwiwIF4GqZF8KUDpa9yBEiQG2NvUbjbAaoLMIk3Itf4jHaw2wAhXQ3ZSBJkgmx3AvtqBJvtPTbDDjtGVJ0mVix+JAWIINgD3I6bYkRIC28o+K0kXgxNjbtF8JNly8iT5gY0gxIUbXvEj688FbAogMlmHRtSOyMoUhlYgggkAjr8xiQ49xypmqgq1LMyrIBMWHTkDvHfEKlZQUE+YyIBkgnTE9MPEI59b2mRtbv0xT6spir8qs4rCAImOXc/i/LAVoBHWL9ryI74LJwdyOQnpaIA5HAUnz4L6UtvIif87f4Jx16fc3EHuMKKtv9uc9Z/yMcT0t/sMd9WHy6Zu3u29oDm8r5zNWlCP1NvK3zHPqD0xbcYv7oq5XOwDapTYHvBDA/I6vrjaBi0HaPN9RDTM7gYGBhiIDjJfezmWq5qjQS5prERMvVZQB8go/141k4xz2bzIzvF/EFwaj1e2lAFT8kPzwmTiiuLZ34NY4TkhRo06Q2RQs9YG/z3w8xxcdw5IGBgYGOOBike8ysHWhlj8NVy1XtSpjU5+mLsTjGPeDxnxKucYNC00XKoe9RjrYeipUMdsTyPaimJb34FvdvSr1xxLP0gPHqApRBFgxBePkDTUfw4p/szWzFOsqUhUFcOCFIbWWJ8wcG8GfMT1Jxp/DsweHcGpuqDxXAYAiwaoZExyCnbtGKj7FUatfiGvVNQMK1dxvF7QDfVGnSJAGFk+ikb3fRW/YnhK5ziXg1KjIIqNqUgGw2E7bi2G/EMsw8RSQXpuZK7EoxEjsd/nhnXUh/HpPAYEmLMCRDC3W4Iw/1gOpCgakIbSIBIIg356TfrbCSkqLY4u3Y7yQBAKSBq78hYj64WUQA1yCJ1cxOoxcRffnthlwYeXRMFWYTfnESOY2vyvh65kmbbmJ3mNp33Ntj2wrFD5X8EmSCfMLdI7xOHSsAOSsbR1sLTtAJj54bZdrWiYjT8hcRFwW+UYP4tpiU+Jh+KLmB8l3wAoNpkHSIUX09LknST0Fj1m2OKgBF4A3MTAAQeYRsJicDQNPmJbfzC/IAzHK5+am2BmqwQF3KrJB1Mwg+abHrAG0/bADYXOZsUir+YsfgAu5NyFWJ1k6viO0XxVuM53MUnCVBTUbikpV0i480G87wY9MIcXrvqSulTRMhEVitRF2DGDK67kwecYYZejr1lnVSAWg7ud4H98aIQSVkZSb2HdDONXrBnCSqQNKqotZbDnfc4k6ayCBM4Y0eNg0KdJ6Ymm/lcaRCEEMG8ssZIMzy26ucy+hSYDECYEGbTy5WwJRt0Xwz0wb5DPmlFQI2qmkTJRmsRuqi5m0EG/PDrhPs9mqlTV+j1alIkwrnQWBteBHITEbYtfs3wZmzS1KjeLVqhDrAsCya1ixCoApF7Y0DVUUHUgd1kadmC8zoUEn11GcPqZBuzIMt7B55H1/o6sgMmmXJF+Ui9oBk9BiN/Q6q5o0/DakHnSlU7mJ0K8RJPwn642ulmqumoqfAWChwTEmBY85n0xzP5qhVQrXpO6w2v8AVlltM+cDSGEbzHphbvY5Nxdoo3upzKHP0yzqs020BrF5AACzvaTbkO2Nw1Y8y8XoMdKoupVQ+DV16Wp+dWVlP4o0nYczEYuvsx7XcSVB4qmsioxdqisuo+YrpqCnCwQFOqbGcOthcjc3Zs047ircL9r8vV0io7UKji1OoAIvB8wlWv8AiBi4xZk2wUyTVEL7Z8S/R8lWqKYbTpT+JvKv3OKD7ksn+szNaRpUJSUT/Mx9PhHqDi/+1vBRncs9APoJurDkw2kdJxgKVWplgVZCp0aqYMiCVtswvO39cTm2nZXElJUemZwJx59yntfVT4c5UU9HLT8wwP5Yl8t7x80sfr6TgW0sqk/UacD3vob/AB300bXOBjL8v7z6oE1KCVByNNyJ+Xm/PEvlPedlT/xUq0j3WR32wyyxYrwTXRaePcRGXoVKx/ApIHU7AfWMYXTyT18xk8pUGo1anjVu4Y3kfwI9/wDxMXP299qKebShQylUEvUl7EERZJBi2oz/AC4j/dJT/Ss/ms5H6umAlL0aQv0posj9/CflLboZJwh9svnt7mFpZGqxpo4AUAOupVlgAxXou/LGc+6PJI2b1h0BpA2LDWxZYgLzi5Yi2wxpPt5VqLka5paB5TqLkQE/HE21RsDzxm3uy4WWzaNTQFKMF5OkpqR1TlLGxkc5kkQATLlCwXwbNGz3sLkqlU1TSKu3xaGZQ38SqYPrjFeMcP8AArVaJFqNZkA/cb4L/wABT6HHo/GKe9zJFM8GBgZihI/ipmPrBGGnFUHDN6qZVsuAjMGtqAZf4lMNebWI9Yw4K+QgzaymAN2AM9J0i9+eGxqSKdRSAZBHo/laR0v9sPKZJYz5fMOYiBqNibD0PTEFui01UhdxsWiAbNcE3LXvvYC+OU6YlVgmbajt+EeblzP3wVKUAKJF50m3JeRuNzbHHqqFZmuq3II2EteekD6nlgAFc5nlQ+I76I83aSxMx1sBz2vOKFxGs7sHdWRSBoBDAActM77XI54f8WrvVJBQJJARWPnT4oUiPjYCT2gAXxG5vNVKjE1GZm28xNu2n8Ppi8I0SyM5mMm9MKXUqKg1IZBDC15B7iemFs5ww06VOozp+tmKYMvH7RiREHr26w0vYSSBsJsJ3gcpwrSyTMjVFClVIB8y6rz5omYkb9Th2JSd0HyuaRAwajTqTsz65G1rEAi3YiTBw79n+KGjUQxIRrbXH4l9YJiee84jEaDsD2O3Y/1wrWrl31OQSSJIAHPe31wKDGTVGs+7fPOXZKzFaihCriDqXzFHFzqkardBsMaPn8vVemdJRnYRqQkakJllAMxIG+oxjEOA8UajmqfjsAis6OttN2DEzOwa4/dONmyjqmqtQggkLNzaPi3uNXTC2NKNcCuWSmuV06RqAB0WnULwFGxnbpjlQNlsrUPhiRT0gAyWhYBJkAHqAN8L5HiVWvY0lpmYkMHlebCAInYTffDDJZkZmqtFH8SlROqoZm4+BSRufxEdl64KF/ZGcP8AYk0wpAptUUSDUUleiggG7QPQd8QOczGYpvqrE1abND05taNSqNlYTOkyrCCDvGsUn1TYiDFx05+hxn/tFlS3jrA1arHr5fIf5Wt6PjuAp2VzOgU4VCGR110dUkBl9Z8pgqVJ2YDlib4L7ZnKjw2pVKtI6WpgEaqYbVKMXYSoKmDuNr4qgrakpUmgKtXy8pDhHK/LSw73PLBfaAtUR0pEGo6qBEgCKhdqjN+BVH4urjHBasga/EA9arWRnQ1HZ5DFG8zsQCy8wpAv0wRKyl1ctLA6pJaSwOoFgZGqcMX4qqqKbKWZW0tLq47vTqKAZn8J1A9cLvTYBwylWNiHUqyzsSrCQT23wjXY8X0i25X2/wA3H61MvXXmalIFhG/wMJn0x0+02WqH9dwzLE9VLp/7TGKb4RAkoY6kW+Zi04c6Os+k/wCGPScBsMILssqvwlydWWzFExfwq8j/AJiPyws3DOEOPJm89TPfSRt3Q/bFWdwDvEciZ/pgpzQAjTSaeqsT+cc8LbHcYos9TgVJXVsvxWhqGqP0inoIkaT5ttsaN7s+G0snlPBWvRqsXZyabqwvAA35KAMYcmbIPlVJH7t+e0QcKU0psNToJMkkpPL9rpA6Ww7lXQnt6trNW981d0pZdx5qIZg4B/GQPDJ5aRD78yuEPcxSqMcxV0sKRVEUnZmDVC0DfyyAT+92xlPirsgKj9k/CTNzGJfKZ/MoCKFXwxO1PUuqYjrPr647Urtg0vS4o9InGfe+ThhfK08yvx5Z9X8rWYfZT8saDhjxvIivl6tE/wD7EZfqLffFmZk6dnm9UU+Q7SVB6CPL+Yw8orrRTuSh1CNiAFt1v98R2VJhS1tSj5Mogg99vph/k2BqoswCQwIEkFiNYHWCJjpjN3RtlxZIV6yrqdnhQfiYwBdipk+m3OLbYqXGuKNXOimIpqTsGAMnys3QevrgcQ4hUgNp0h1/VMQDKhmDvBm7GLnkO84Z8MrQ4WfI06l5EhG0z1hjtisIVuQnLoXzdVpWogLIjGKjkzUc3aoYIN4tGwUCQZGIxRtMkWmDc9b3vvfHBJA7AR/YTthfJVkVpdQ6wZXn6g/hII3xTgnzsKcQzpqvqYKoiFUTCgCAsm5gACT0w1K9r9cOspTptUh30U5J1ESQACQIH4jt6nCFXTJ06gvLUQW+cACcd9HPyGYrpUBfMNWpusxpEcgB9ZOD09VMq2iNQldaWYbSJ3iLHHauYLKqaEVVn4QdRneWJJN/zwixJESYHKTA+W2OoNokuH1EfXrYByxaCo0lSjMTYWIYARGz9sWzgHtLmMoT4NSUJH6t/Osxy57CbEYpeUCeTzMtQ1ApJ+DQ3lsRcEEkkztiW4U4ZVkGDZjy1fxARM9O2I5FS1I2ekkm/blW5a+M+22ZqIyhkoKQSRQXSW3FyxLfSMaN7G8KGXWmlIAEKPFIG5gGSZ3m3XfGR8HyFXM+ItGmH8NA7j4dIIIg6iINj98bLlKLUEWnUc/AhdkBKzEEm3lU6bg2M8sDG32N6qONJKFEpluFilXq1U1/rYLEuxUEACyGwsBcYiOMJ56zMVAUAm4FirAiTsSBbuBh/m+PZfL5Z6hqakoiDBDNPJRe7HljFPaDjdXOVNVYgCTppj4VE2/iN9zi8YajHCLJOhxDJBgaxapoFjTBWTB83mgDSC2++oDlhP2o9kW/RzWoFqwqJq0qGFRL6hTZB8QKzYj4hhb2P4fTRWzmZA8NDFMETffWV3O0CLA4sfA/btmzKqMvUWgzwG0sSDeNdoA9DbnjnHfYZoxmpkaRpI1OsHcjz0ipDAyANAv4giT6YeLxDM6xrpu5oLDAo2pV1bud5UmATtMc8bfxP3W5GtUarTNbLVSdWqhUKwx3IUggE3mI3OMy9sPZHMZLO00WvUcVlbRWIMwASyPHlMASbXF4EYVqxFI5ScNfcESDYSD8/wCuCfoVNthIjrt9CcR/s/xFhQVQFgE7gnntIPfEocy+xC+kf/fGVxaexqUlQVOGU99LX7sO/UDDg8OpBYWmO83Pz6YQNU86aEehH5PgSpI/VC/Z/wCgwrUvIya8COayKLcSpAkab+kYY6hbla6LpHawIsDiRVV2NFh3AYdb/DvhMqAZ8JxMXhp/6YpG+xZUhPIcNT4280kkKRAgyQPX+2Hi5CnJhQB0E/S0YIhU/tf6lH2JthytMGwNT1mmfywstTfIVVHoXHGx3DfPZlaaM7mFUSTjYzz+Tzv7fZBstmsxTWQPF8RQOa1CWFhyBLD5YjVqDTzBsbbqY7X574mPeNxFs1WqV0qGKYVfDgKVQkwSVufMSb7A4pgzSU1HhIVYQWdm+KxldAGmAdjMj54jSkria7cHU/Avn8lVVAoLPSXYb6d/pucH4NXRq2UR1AVa6BnHNHcAzafLaOxbEjk8+VaGDU3t5XBAI5Earx64UqZKg5GpSjSIamQL9SDYmekY73GtmgvFq3iyrU8s4pK5RghgaiIBJE2newO3TC9bOOyBG0wOigG3MmJnEvm/Z5oGiv4gGwYkR6A2GIqrw+qs6qbeo8w+qzikZxfZKWOcemJGgQqubBiQJ56dyOoEgepwQ4VrOxgMZgAAnYAbAWGOrTUqTqhv2SNx2O0z+E98GybQKq0/LoLnfVq0gb2iOo+mBQCQ2vVMeTTAvO5kbR98GydOmWiqzIsGGWDflII+Gd8N4PPfaB1wa6DxuFMx0PI4sNSpQFRP0e6tTVjTBMrUAupLHreL8sQ9ZqcAIp7s25ttAsFBna5tO2JHhVekWVKqtDgI+kKTaSlRZIhl59RhZK0Pjlplsa/7mXDLmZVZDoSwvOpTKzzA0z6k4vvFqb+G3hKpfy2a2oAiRI7f5fGI+yntgcgaporTzQq6QGDFTKgwTTgsJ19PniTr+8riBLf/AIySCAFpsSvQ6jUIkdI+WGx43pHz3PI5IlPeTWoeEKK1aa1UZGNKmNTNAYDxNNkgEkA4z+MAcySSSSSTuSTJPrOAagtcX5Y0wiohiqQ84TxI0agJEoRpMk+UEzqHIQfzONi4RxpGdgFBUyyuGSCCZkX2xii5d3slKq38NNz+S4n+E8WzGS8Jc1lW8JTCF0NNx1CsbNHQjEskU3aFkkzbqBm8Rtile95ZyaIhArNWVaJLBYOltfmO00ta99Ub4XyvvGyBp6vFZSPwFG1eggQfrjOPbLjn/aldAoAoIHVFcqpk6P1sFpJIsOQjckkYi1pVskoNsheHZPw18OVbSzAsuxvFpG1rHD9RbnH1++2E6CBVCDYAADsNt4/LCpUdrdSD9sYpPs3RVI5o2i2+399tsHNFZi5NucffBagjYc9jyvjjv0m55zH5YXcNIUOXHMLHaJH2OCLTEEzfoALb9JOFJ/eueeOZhJQhAJsCGYAQZn8oETv2wyb4A0luNauYpLadRPSrfoPWe2HH6MnYH+MH/rhvQyksRcsbs8HSPgi4G1mEfLDhKTBQDpBUkAqwMrEifQyPzw8tlyJG29z0LjI/ejxgV5pq50UmIGlgAagDCSxtCsCB+8OuND9sOMHK5OvXHxKh0A82Nl++Mgy6MqlXhitlZoJIgE6oA82qTtfvh/U5NKVHehwqbbZGZDKv4TJVUHXTkmdyZsRFomd4JJxA5jgJVAgKvVkFVV11aTuChgsZEgqT0jExxKo/lWoqhKjMoM3AAsxMxBHO0EDEhmKArUm0qmplMFgLGbHUOh6WxnjkcHqfZslgjkWntFEzfiFV16oSwLg2BAgAndQBIHc4XqZ0ll8FTT8sFZLKdry0kTeflGLdw/KCkDTpsGqlBrVySrGbEgyByFuUdsV51FMFtOkuTqQX2Jso3C8/pjTDKp2qMWT08sdNscU8wRdkAOx0sR9uWHa1qcSXZCObKY/1DaD1GInPBFANbW7ugZAhCqlzOu0zAEWI3wlwmvqlTfoOom4k747Qqs5ZKeksVPMK0APSbld1H2OE6nAw9/DBn9kf1U4rWYyyp4gLnWGAVdNipmSTyIMWxzLZwqDBOrkVcgD5AXx3tdxZ3vb/ADiS1fgK7eZD6g/YgHDY8J0K1hUJEAkldPeIIJ6dMLZP2kzAhdWuTYMAQfqMSdTNhwNdJQ3LQSpHqDKnHXkjyMlinwis0KlSg4fSsiD5l1KY/v64QqUrSQIaTFup2EyBb7DFvFNH8oIDmZVhE26bH5Yh8/w0UjrVAwH4GkehsQSO2HjkXZOeCltwRjHTTWHBlidMEMhgQ0230xa1h1xYvZ7J1szKUEasUCaigIjVqjVNgQVIk2tiBy9Bx51o602/WCVkiIF1uSbfLGk+6jiuXyIqrVLO9UozVEBKhVBAEQCdJLaomCYjFFl09iRU+kWH2f8AdeLPnWn/AMKm0D+Z9z6CMXnIcEy9ARRo0qfPyqo9LxOF+HcVo111Uai1B+6bj1G4+eFw0zjnKyLbfIm5ciEIHQsCfnAIxSvbT2QzeaWf0oVNIkUzTCLInYgn7zi66gN226/0GKRnKHESXFLiKlQx8rUUDREwSovHbpjkwxTsyPN5Z6bFHBVxy/rthNiqgFgACTJM2iIM8vryxOe1VKp4warWpVXI0/qyogKBfQuymbE7wemIXxGSSpItBiJI6QbbxiklqgaYPsNTzTJYkMpuTBLDfchhIxJUnYiVCkW2LfkQcQ6uPjiPhNRQCANWzqD+EmZ5Ww4ygAfSdjsCSL9JHI4wtIffok1LxMDtDCPWdMY6peLqB3lbz0IEH64LTpx+1fa5/rOOJQYE+ZvSEOE2G+QvrqCPJPeUwQMR+BhtHwn7Tgkspjzf6E/thY5l7aSD6ouOSOtnBVYAgayP4THrY4K9W10fbfST/Q4Sp5lmNvDPMTTMkdRDjDjxiPw0R8qoP/qYLSXIE2+DXvbaoGyxVebKOnP++MdzedBNIsrBdZCsYu1jsSI8oa5+uNx9qMi1bLVET44lfUXA+eMfzShgpaRpYOJibbgzsfvhfVKslvgt6F6sTjF72Iu9MhKjEqBOmTAM2+fwiD2wkldqobQyqNQ0lZ+HTz7zB5WtbC7MHqqrIDImTeGi0A9gb4b5Dh2h6kDQviFkgL5pkkAxq0jy26kjGaNVZuepulx2N+FVXDVG+MXhmIDaQpZCYO51CRA3G0Ygs6oNRE3soN79W+ZgYuNNacvTSBFiAIgkf9focU9pFVSbE6SR8yDjTglqbdGH1MNKjG+xfP0dKDxtTGopOm36uDCHodIlSIvJxH/pzPXV6iJrghigK67AKSswIAiwGJ7iNWnVCaGUnzQ0gKIiVabibehA64ixwqpTlnpuFUSfJNuVxb6YtjmnH5ckc2N6/jwNOKIpa7BToJvNyOXcnkMM6ucdgFZiQuwMW5YtK+zqVhqNXSx5CGET5ZG454jKOQYK9NlUr4oCuyFWkGWCyZCwASTa8c8PjzQarwTyYJ3fk5kEhNdVphYWfwr/AJsOs4a5jOqU8hfXqsIsBG5O7MbRAt3w9ziVAU8IAgPGo6SsxadVtr3sMFyXBKlYtUZkUB4JQLcg3KxCxPPtjtUUtUjtM29EUNcnmi40sZA2PWe+0jtiRp12g6vMq2ncrOx9NxOJDN0kAaiAQQpcEgQSZaZ/aMNtbCPCFBqkR5XpsCDzutvviTyJpui8cLUtLYitGB4RqaabMLifKeV/2W+xUdwZfg/DTRepBJVo3MsDqJM2tJPLffEC4Cl6RIYKSAe0wRfp/TExwys1UMlWCFhJGpWO9yQ3MAbRscSzJ6eduy+Bx1U1v0ChnKIrs7NprKRTRkdriTEBNr77i6nFsp+2mdoAIsV9XwtURm0EGPMyEEgz+L64rFHIoKy1KcJpDUigBExsBPMc8E4txcUmBBZgFYONJKzKiSwBiJNxsQeuEjOWpaP5GyY4uDeRLnoms37w86WKsuWAH4DSYx6k1N8QdTjjsIK0pnfRc/ImMGz9FnpF3UK4E2JuAbTN9jMG98QRe0c+XrO5Ppy9cbsedTXHBkyYYw/2PM3nS7l3Ms5BJiO2wAw1qVf86YTp0y0xc+k95PQYTB9fl9sUeSfHkX4rgc0syAQdPLSxk+ZZusc9zGOAyLE2kTztOknoYjDUjBgSATN/zHTEWkNEsdGtqTUsXEwfnP0OOqSQIaBF/viPyOeUJex8w7CTPId8LpxBAAC0xPL87Yg4s7UhZ6gHKB9zhGoDPwkqw3lb9t/L6nqccGYQ3Lfn9cHOZSD5l+sf745JroDp9jSnlioYosMthYrJ3EDpY79RiTrVQ0mNMifyMxy6R2HTDZao/aX/AFLPznAJnYg+hE/ngy3BFJHo84y3269m0y9Q16QhK7k1ByDxM+jQT6+uKjmvbjOVazOa9Sney02XQk/CoBWHgblt+2NX9ks+OI5BGrgMTKVIsCymCwj4ZibbTi+RKa0kcTlhkpmNZnKVKZosKhYu4SpJYSSCFIgyNzKg37YllDpTiVd4JQMY1EXgSS0Ce8Wk4svGfZevRLvAqUlY6GABIWAQXB2IMiR0m04o3F+JNTK1WokKpKoxPPUJJ6KyiJxglGcmoyXB6sJ41Fzi9n/Am9CutUoaigsphk2MuWkyrGx1EDne+GntCNNQOBsxPrcNH3OJ+ihZwzppZTpU7SIHIORvIB+fPEPxSmXpBt2tMdYkGCbAglT3AxXFJ69yOeC0Wv2iSqZBalZKpgqEhYkGTcHynoefXAqUKdWn4csqqxAWYuogbbqJkAYjuDZsvTNItoYDyt2HL5T9D2w8ocMVKheZTRPnYkqw3YSDY3O+JyWl03xwXxyU4/Fc8iOSyopItVwQ6klrqWbVcqW2Mm/YgYZV6jmfE3pyt2DQJm5FiYsY/Zw9PGmUiEs8mkzWmOUC5uQZMYZ5PKiowQ+ZFu/z5SDuT/XFIXvKRCdbRgO6mVU0UDk6Swdgk3kG1jPQSJPLnhfheVRVIpuSohfw/h7geY3iTywnxJTTolVY/FcmCxkyQLQD+8No64gso7BZ82gNyYiC19p59cBRc4N2NKaxzSa6JTiWWrPLwAtMkaZF0gkuSDO8QB1PXCWSaHBJAhGIJnc6QNhJ9Bh2tcnKuxOqZAPMgnSD9t8M8h4eqaoEAArIYySxEwPp0vgr8WmuPAJJa00+fIWrmEqUkedbp8R0nzJYEyBBKyJ74OgOtQrRMKxaYMXWdJB374f5LKU0NSnImprJFgYJv6qDtiEuF5yo/wCZD05bYaLUrSFnFxpv+PomeE5UCrWLsW8MrpLERBW5JgXBB+o6WO/EaINZbKGgM6iQdQILMYixtf8AvhxXqKQon4yCt4kxqF+kdcJ0uFhawrLADLBA7agSQfiLalOrex64hqXMuf6NOlqlCq/sd0sougU3HiLAW/ONoj05YrOdy4WoycgTBkXESN7Yna3FglVkYkixTQCxG2udNyLqfriK47l1SodAABGqBtJNyOnWMPgtSp97ieo0yjcetiOqpH2+XY4ELp77zPS0AfOZ9cBIvOCsYJ5jG2+zB9HInrgoUzvgzWt0/wA/z1OOT8sD6GvyHy9QqQVtA+UdMTdPNI91E9ACoPzBPyntiBA374PRUkwtj1kiB1t+WEaQavkm1Y3hCB2j8tV8KK55yOnw/wBDgSOp225+p/3wlma0Bv3QT3JjYCbdz6YRWwNJD1az8y59V/thOvmD+MTHJqU/LYYaUDo8jkMPKNzKnrI3vAjvPXDhp80gbHl0HrjnsCO5G8KyFSoHenTaoBU0EICzBiCVkDkYInaRyxuPu54Q2Uygp1iBUZi7JIOgmPJIkGIueuKD7mKwTOZmixg1UVlgkSabPP2fGyLSHVv9R/vjRFK7Ms5OtIYsvUYyT3s5KnlzTKIfDr6w+k/C66SCtiBILSNjHrjXPDHf6n++M999NP8A7pQI5Zgbk86dQf1x04qS3BinKMtuzPBnaFWAWgjZTK/KRbYbzhPKZZAapZlZWsvm1FUvIEmYuN72ww4OlOnmKb1xqozLpp16li40jffC3FKVEORlRU8M3C1gA69AGk6h63Hflm9lJbM9BeobfyiNc/kCrGDcTPcdRHbDnhXGQqBK02sGi0AWBjf1jDZWU+U2O20EdvTHQOQgmd77fQ4aUVJaZCRk4y1QHXEM2HaTOlB5IBGondvsAB64a00qDzUweQqmWEmTZdPmIE3iNhHPDqjYG4mPKYJ0E21X+I+uHWXzoAALAkddc3M3JX5Yn+KpIuqk7kxlxurqoUzJPUnTJ8gmYtPpjnAHbwW0JrZW2BA3i+4mIJjDZ8uCxZmBYzZZ0gkydlEiLT88NMnWqUSTTvO4Oxvbofnimi4aUSc2sqm/0GSiVJJAUkkBYgKBcxvKyQAZ5HEhwymVc1DcaYVbkllO8dpN8NK2Y1nU0gndogbjYbQOmAWqBqarTkgM40tqJGmLxZef3x0raBFpOx5WFda1EtpJcMAqRI0g9WAMl+vLBKtNtbBoDFlJjbzrcfWcSmbIFaiHAdm1weSwFNosZtPphvxOn+vmbaUb/SzDEoT4VdGjJj2bT7Ggq1RTy7wpAIWwYkcpN4mVAgRc4mcwTToEVZaJDFLEgncWsQLyB1w34LmLIkbz5u+tyBHQhWM9sG4xkqrhitTSFSUUC5MHVIO8zAmcTnWpJ7FILTDVG26X/A3/AGSqVkekAukMpABuDPOfuZ5YjvaRgXW9wPNfbpiT4d5aIeoYkamJkBbAGxv3k3JOIj2iVRWtEkKWjmYjl6AYbEm8n6FzNRx3xZHuu29/vzkdoI364KD9RjhMCf8ALDbCtKkSC3LmSQNuxxsbV3wYlf48iQH0wHMRPp9cSvCeF06tQLWzVHLKROuobHsDIEwZuRi2cF4rwXI1dFQ1KldIBrvTNRBb4k02AP7QWe+OSct0JOajsMfZj3eV8yhqVZoIR+rDCGY8pBuq+t8ROgJUeiy+HUT4kIIIjcnr6gxzxdfaL3uZZUYZINWqkWZkZUU/tEMAzR0j1xj9XidU1TWZy9ViSzNcnrPKOUcvlgvHZNZm5bluFDkR8yfnfvz7Y7+jBeQBtcgE9Rv3wy4fxLWvkN+Y8sj5TN/ph+lQ/isO6r/8hiDjJF1OLCeErbqACS2ncGdwZkxyF7DAruYckLcGwm1sLseYa/8ADH5NhFqLlSZpgEGJZgSDI+GCR84x1Ps610IcL4k1BlzKnzUIe3Nfxr/Mtr9sejqNSQCOcH6jAwMXxmfN0xXGce/DMacpQEb1x9qbnAwMORjyZa9MICTdiQCdpJgfIYu9b3X5rw9Yr0S0SVIcDb9qCftjmBiEVZqyycUqKQk1ABbUpiTcSD9xbBfZzJVs5mEoJUVC5MSBpWN4ET6CRgYGGgDI6imamvumpb/pDk90WPsRjLs0UJOiQhaFkANG0m5ANjYWwMDByKuBcU5Se4u/D3BgMCYPIDaOYXDXNKyhmkeX4vKNu3fAwMSs0sJmEI8RrRTidwTLMottuMcRxTLPAgDzL2N7dDgYGOe9oZKh1m8mBXpaWYM2si5iDaLQRG+5nbbCue/4guTFJd4vLG5jAwMRt2v0y84pRdeUMRkndkHiEI2sQAJgOQPW7HnscS/Ec4csyElmREIImWJ/CZMbaT9cDAwX8pqL4pgh8cbkubGPtHnH8OoNK+HKCZIY6xItEb73xF8XzbFhUYDVUDN6RFu++BgYtjiklRmzZJNsPwzN+ICNIBhdu8z+WBWmRQWBqWBMnqTJ32H1OOYGGS+QupuCZyhlVqUV8QlpXUu3lkcvpiEBixmO3fn/ALY7gYbE92TzLaJyqpUwTeJ+WCRgYGKmcWy1ZkYOhhl2P9D1HbF34dV8amrjy6uXeYI9OmBgYlnSorgbuhWqhBEXsWExYASeW8csHBVmVF1amMaiFgmZuL2ueeBgYh0aq3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981201" y="609600"/>
            <a:ext cx="6854824" cy="738664"/>
          </a:xfrm>
          <a:prstGeom prst="rect">
            <a:avLst/>
          </a:prstGeom>
          <a:noFill/>
        </p:spPr>
        <p:txBody>
          <a:bodyPr wrap="square" rtlCol="0">
            <a:spAutoFit/>
          </a:bodyPr>
          <a:lstStyle/>
          <a:p>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a:cs typeface="Comic Sans MS"/>
              </a:rPr>
              <a:t>Plural Possessive Nouns</a:t>
            </a:r>
            <a:endParaRPr lang="en-US" sz="4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a:cs typeface="Comic Sans MS"/>
            </a:endParaRPr>
          </a:p>
        </p:txBody>
      </p:sp>
      <p:sp>
        <p:nvSpPr>
          <p:cNvPr id="15" name="TextBox 14"/>
          <p:cNvSpPr txBox="1"/>
          <p:nvPr/>
        </p:nvSpPr>
        <p:spPr>
          <a:xfrm>
            <a:off x="1676400" y="1545848"/>
            <a:ext cx="6553200" cy="892552"/>
          </a:xfrm>
          <a:prstGeom prst="rect">
            <a:avLst/>
          </a:prstGeom>
          <a:solidFill>
            <a:schemeClr val="tx2">
              <a:lumMod val="60000"/>
              <a:lumOff val="40000"/>
            </a:schemeClr>
          </a:solidFill>
        </p:spPr>
        <p:txBody>
          <a:bodyPr wrap="square" rtlCol="0">
            <a:spAutoFit/>
          </a:bodyPr>
          <a:lstStyle/>
          <a:p>
            <a:r>
              <a:rPr lang="en-US" sz="2600" dirty="0" smtClean="0"/>
              <a:t>For </a:t>
            </a:r>
            <a:r>
              <a:rPr lang="en-US" sz="2600" u="sng" dirty="0" smtClean="0"/>
              <a:t>plural nouns </a:t>
            </a:r>
            <a:r>
              <a:rPr lang="en-US" sz="2600" dirty="0" smtClean="0"/>
              <a:t>that end in </a:t>
            </a:r>
            <a:r>
              <a:rPr lang="en-US" sz="2600" b="1" i="1" dirty="0" smtClean="0"/>
              <a:t>s</a:t>
            </a:r>
            <a:r>
              <a:rPr lang="en-US" sz="2600" dirty="0" smtClean="0"/>
              <a:t>, </a:t>
            </a:r>
          </a:p>
          <a:p>
            <a:r>
              <a:rPr lang="en-US" sz="2600" dirty="0" smtClean="0"/>
              <a:t>just add an apostrophe to the end of the word. </a:t>
            </a:r>
          </a:p>
        </p:txBody>
      </p:sp>
      <p:sp>
        <p:nvSpPr>
          <p:cNvPr id="24" name="TextBox 23"/>
          <p:cNvSpPr txBox="1"/>
          <p:nvPr/>
        </p:nvSpPr>
        <p:spPr>
          <a:xfrm>
            <a:off x="990600" y="4612957"/>
            <a:ext cx="7162800" cy="584775"/>
          </a:xfrm>
          <a:prstGeom prst="rect">
            <a:avLst/>
          </a:prstGeom>
          <a:noFill/>
        </p:spPr>
        <p:txBody>
          <a:bodyPr wrap="square" rtlCol="0">
            <a:spAutoFit/>
          </a:bodyPr>
          <a:lstStyle/>
          <a:p>
            <a:r>
              <a:rPr lang="en-US" sz="2600" dirty="0" smtClean="0"/>
              <a:t>The children</a:t>
            </a:r>
            <a:r>
              <a:rPr lang="en-US" sz="3200" b="1" dirty="0">
                <a:solidFill>
                  <a:srgbClr val="FFFF00"/>
                </a:solidFill>
                <a:latin typeface="Bernard MT Condensed" panose="02050806060905020404" pitchFamily="18" charset="0"/>
              </a:rPr>
              <a:t>’</a:t>
            </a:r>
            <a:r>
              <a:rPr lang="en-US" sz="3200" b="1" dirty="0">
                <a:solidFill>
                  <a:srgbClr val="FFFF00"/>
                </a:solidFill>
                <a:latin typeface="+mj-lt"/>
              </a:rPr>
              <a:t>s</a:t>
            </a:r>
            <a:r>
              <a:rPr lang="en-US" sz="2600" dirty="0" smtClean="0">
                <a:solidFill>
                  <a:srgbClr val="FFFF00"/>
                </a:solidFill>
              </a:rPr>
              <a:t> </a:t>
            </a:r>
            <a:r>
              <a:rPr lang="en-US" sz="2600" dirty="0" smtClean="0"/>
              <a:t>bus</a:t>
            </a:r>
            <a:r>
              <a:rPr lang="en-US" sz="2600" dirty="0" smtClean="0">
                <a:solidFill>
                  <a:srgbClr val="FFFF00"/>
                </a:solidFill>
              </a:rPr>
              <a:t> </a:t>
            </a:r>
            <a:r>
              <a:rPr lang="en-US" sz="2600" dirty="0" smtClean="0"/>
              <a:t>was turning into the parking lot.  </a:t>
            </a:r>
            <a:endParaRPr lang="en-US" sz="2600" dirty="0"/>
          </a:p>
        </p:txBody>
      </p:sp>
      <p:sp>
        <p:nvSpPr>
          <p:cNvPr id="30" name="Curved Down Arrow 29"/>
          <p:cNvSpPr/>
          <p:nvPr/>
        </p:nvSpPr>
        <p:spPr>
          <a:xfrm flipH="1" flipV="1">
            <a:off x="2133600" y="5105400"/>
            <a:ext cx="1143000" cy="381000"/>
          </a:xfrm>
          <a:prstGeom prst="curvedDownArrow">
            <a:avLst/>
          </a:prstGeom>
          <a:solidFill>
            <a:srgbClr val="C7131A"/>
          </a:solidFill>
          <a:ln>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 name="TextBox 2"/>
          <p:cNvSpPr txBox="1"/>
          <p:nvPr/>
        </p:nvSpPr>
        <p:spPr>
          <a:xfrm>
            <a:off x="2363829" y="2464713"/>
            <a:ext cx="5334000" cy="923330"/>
          </a:xfrm>
          <a:prstGeom prst="rect">
            <a:avLst/>
          </a:prstGeom>
          <a:noFill/>
        </p:spPr>
        <p:txBody>
          <a:bodyPr wrap="square" rtlCol="0">
            <a:spAutoFit/>
          </a:bodyPr>
          <a:lstStyle/>
          <a:p>
            <a:r>
              <a:rPr lang="en-US" sz="2600" dirty="0"/>
              <a:t>The pencils</a:t>
            </a:r>
            <a:r>
              <a:rPr lang="en-US" sz="3600" b="1" dirty="0">
                <a:solidFill>
                  <a:srgbClr val="FFFF00"/>
                </a:solidFill>
              </a:rPr>
              <a:t>’</a:t>
            </a:r>
            <a:r>
              <a:rPr lang="en-US" sz="2600" dirty="0"/>
              <a:t> erasers are worn </a:t>
            </a:r>
            <a:r>
              <a:rPr lang="en-US" sz="2600" dirty="0" smtClean="0"/>
              <a:t>down. </a:t>
            </a:r>
            <a:endParaRPr lang="en-US" sz="2600" dirty="0"/>
          </a:p>
          <a:p>
            <a:endParaRPr lang="en-US" dirty="0"/>
          </a:p>
        </p:txBody>
      </p:sp>
      <p:sp>
        <p:nvSpPr>
          <p:cNvPr id="22" name="TextBox 21"/>
          <p:cNvSpPr txBox="1"/>
          <p:nvPr/>
        </p:nvSpPr>
        <p:spPr>
          <a:xfrm>
            <a:off x="914400" y="3581400"/>
            <a:ext cx="7239001" cy="984885"/>
          </a:xfrm>
          <a:prstGeom prst="rect">
            <a:avLst/>
          </a:prstGeom>
          <a:solidFill>
            <a:srgbClr val="C7131A"/>
          </a:solidFill>
        </p:spPr>
        <p:txBody>
          <a:bodyPr wrap="square" rtlCol="0">
            <a:spAutoFit/>
          </a:bodyPr>
          <a:lstStyle/>
          <a:p>
            <a:r>
              <a:rPr lang="en-US" sz="2600" dirty="0" smtClean="0"/>
              <a:t>For plural nouns that </a:t>
            </a:r>
            <a:r>
              <a:rPr lang="en-US" sz="2600" b="1" dirty="0" smtClean="0"/>
              <a:t>do not </a:t>
            </a:r>
            <a:r>
              <a:rPr lang="en-US" sz="2600" dirty="0" smtClean="0"/>
              <a:t>end in </a:t>
            </a:r>
            <a:r>
              <a:rPr lang="en-US" sz="2600" b="1" i="1" dirty="0" smtClean="0"/>
              <a:t>s</a:t>
            </a:r>
            <a:r>
              <a:rPr lang="en-US" sz="2600" dirty="0" smtClean="0"/>
              <a:t>, </a:t>
            </a:r>
          </a:p>
          <a:p>
            <a:r>
              <a:rPr lang="en-US" sz="2600" dirty="0" smtClean="0"/>
              <a:t>add an </a:t>
            </a:r>
            <a:r>
              <a:rPr lang="en-US" sz="3200" b="1" dirty="0" smtClean="0">
                <a:solidFill>
                  <a:srgbClr val="FFFF00"/>
                </a:solidFill>
                <a:latin typeface="Bernard MT Condensed" panose="02050806060905020404" pitchFamily="18" charset="0"/>
              </a:rPr>
              <a:t>’</a:t>
            </a:r>
            <a:r>
              <a:rPr lang="en-US" sz="3200" b="1" dirty="0">
                <a:solidFill>
                  <a:srgbClr val="FFFF00"/>
                </a:solidFill>
              </a:rPr>
              <a:t>s</a:t>
            </a:r>
            <a:r>
              <a:rPr lang="en-US" sz="2600" dirty="0" smtClean="0"/>
              <a:t> to the end of the word. </a:t>
            </a:r>
          </a:p>
        </p:txBody>
      </p:sp>
      <p:sp>
        <p:nvSpPr>
          <p:cNvPr id="20" name="Curved Down Arrow 19"/>
          <p:cNvSpPr/>
          <p:nvPr/>
        </p:nvSpPr>
        <p:spPr>
          <a:xfrm flipH="1" flipV="1">
            <a:off x="3436995" y="2955425"/>
            <a:ext cx="1143000" cy="381000"/>
          </a:xfrm>
          <a:prstGeom prst="curvedDown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0754" y="2473728"/>
            <a:ext cx="1413075" cy="99033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8792" y="5174053"/>
            <a:ext cx="1394927" cy="1085718"/>
          </a:xfrm>
          <a:prstGeom prst="rect">
            <a:avLst/>
          </a:prstGeom>
        </p:spPr>
      </p:pic>
    </p:spTree>
    <p:extLst>
      <p:ext uri="{BB962C8B-B14F-4D97-AF65-F5344CB8AC3E}">
        <p14:creationId xmlns:p14="http://schemas.microsoft.com/office/powerpoint/2010/main" val="381084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anim calcmode="lin" valueType="num">
                                      <p:cBhvr>
                                        <p:cTn id="15" dur="2000" fill="hold"/>
                                        <p:tgtEl>
                                          <p:spTgt spid="20"/>
                                        </p:tgtEl>
                                        <p:attrNameLst>
                                          <p:attrName>ppt_w</p:attrName>
                                        </p:attrNameLst>
                                      </p:cBhvr>
                                      <p:tavLst>
                                        <p:tav tm="0" fmla="#ppt_w*sin(2.5*pi*$)">
                                          <p:val>
                                            <p:fltVal val="0"/>
                                          </p:val>
                                        </p:tav>
                                        <p:tav tm="100000">
                                          <p:val>
                                            <p:fltVal val="1"/>
                                          </p:val>
                                        </p:tav>
                                      </p:tavLst>
                                    </p:anim>
                                    <p:anim calcmode="lin" valueType="num">
                                      <p:cBhvr>
                                        <p:cTn id="16"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2000"/>
                                        <p:tgtEl>
                                          <p:spTgt spid="30"/>
                                        </p:tgtEl>
                                      </p:cBhvr>
                                    </p:animEffect>
                                    <p:anim calcmode="lin" valueType="num">
                                      <p:cBhvr>
                                        <p:cTn id="33" dur="2000" fill="hold"/>
                                        <p:tgtEl>
                                          <p:spTgt spid="30"/>
                                        </p:tgtEl>
                                        <p:attrNameLst>
                                          <p:attrName>ppt_w</p:attrName>
                                        </p:attrNameLst>
                                      </p:cBhvr>
                                      <p:tavLst>
                                        <p:tav tm="0" fmla="#ppt_w*sin(2.5*pi*$)">
                                          <p:val>
                                            <p:fltVal val="0"/>
                                          </p:val>
                                        </p:tav>
                                        <p:tav tm="100000">
                                          <p:val>
                                            <p:fltVal val="1"/>
                                          </p:val>
                                        </p:tav>
                                      </p:tavLst>
                                    </p:anim>
                                    <p:anim calcmode="lin" valueType="num">
                                      <p:cBhvr>
                                        <p:cTn id="34"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animBg="1"/>
      <p:bldP spid="3" grpId="0"/>
      <p:bldP spid="22"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p:spPr>
      </p:pic>
      <p:pic>
        <p:nvPicPr>
          <p:cNvPr id="1028" name="Picture 4" descr="G:\Digital Scrapbooking\jbillingsley-topten-pap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082" y="1220476"/>
            <a:ext cx="7451610" cy="38615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0495" y="678175"/>
            <a:ext cx="7239000" cy="1200329"/>
          </a:xfrm>
          <a:prstGeom prst="rect">
            <a:avLst/>
          </a:prstGeom>
          <a:noFill/>
        </p:spPr>
        <p:txBody>
          <a:bodyPr wrap="square" rtlCol="0">
            <a:spAutoFit/>
          </a:bodyPr>
          <a:lstStyle/>
          <a:p>
            <a:pPr algn="ctr"/>
            <a:r>
              <a:rPr lang="en-US" sz="3600" b="1" dirty="0" smtClean="0">
                <a:latin typeface="Gisha" panose="020B0502040204020203" pitchFamily="34" charset="-79"/>
                <a:cs typeface="Gisha" panose="020B0502040204020203" pitchFamily="34" charset="-79"/>
              </a:rPr>
              <a:t>Captain Cluck to the Rescue with… </a:t>
            </a:r>
            <a:r>
              <a:rPr lang="en-US" sz="3600" b="1" dirty="0" smtClean="0">
                <a:solidFill>
                  <a:srgbClr val="FF0000"/>
                </a:solidFill>
                <a:latin typeface="Gisha" panose="020B0502040204020203" pitchFamily="34" charset="-79"/>
                <a:cs typeface="Gisha" panose="020B0502040204020203" pitchFamily="34" charset="-79"/>
              </a:rPr>
              <a:t>apostrophes</a:t>
            </a:r>
            <a:endParaRPr lang="en-US" sz="3600" b="1" dirty="0">
              <a:solidFill>
                <a:srgbClr val="FF0000"/>
              </a:solidFill>
              <a:latin typeface="Gisha" panose="020B0502040204020203" pitchFamily="34" charset="-79"/>
              <a:cs typeface="Gisha" panose="020B0502040204020203" pitchFamily="34" charset="-79"/>
            </a:endParaRPr>
          </a:p>
        </p:txBody>
      </p:sp>
      <p:pic>
        <p:nvPicPr>
          <p:cNvPr id="1035" name="Picture 11" descr="G:\Digital Scrapbooking\jbillingsley-topten-journa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5638800"/>
            <a:ext cx="1295401" cy="584775"/>
          </a:xfrm>
          <a:prstGeom prst="rect">
            <a:avLst/>
          </a:prstGeom>
          <a:noFill/>
        </p:spPr>
        <p:txBody>
          <a:bodyPr wrap="square" rtlCol="0">
            <a:spAutoFit/>
          </a:bodyPr>
          <a:lstStyle/>
          <a:p>
            <a:r>
              <a:rPr lang="en-US" sz="3200" b="1" dirty="0" smtClean="0">
                <a:latin typeface="Gisha" panose="020B0502040204020203" pitchFamily="34" charset="-79"/>
                <a:cs typeface="Gisha" panose="020B0502040204020203" pitchFamily="34" charset="-79"/>
              </a:rPr>
              <a:t>Day 2</a:t>
            </a:r>
            <a:endParaRPr lang="en-US" sz="3200" b="1" dirty="0">
              <a:latin typeface="Gisha" panose="020B0502040204020203" pitchFamily="34" charset="-79"/>
              <a:cs typeface="Gisha" panose="020B0502040204020203" pitchFamily="34" charset="-79"/>
            </a:endParaRPr>
          </a:p>
        </p:txBody>
      </p:sp>
      <p:pic>
        <p:nvPicPr>
          <p:cNvPr id="10" name="Picture 3" descr="G:\Digital Scrapbooking\JPaige_SensitiveBoy_BinderClip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73071">
            <a:off x="1094289" y="909212"/>
            <a:ext cx="1100403" cy="16960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luck.png">
            <a:hlinkClick r:id="rId7"/>
          </p:cNvPr>
          <p:cNvPicPr>
            <a:picLocks noChangeAspect="1"/>
          </p:cNvPicPr>
          <p:nvPr/>
        </p:nvPicPr>
        <p:blipFill>
          <a:blip r:embed="rId8"/>
          <a:srcRect l="21387" r="20591"/>
          <a:stretch>
            <a:fillRect/>
          </a:stretch>
        </p:blipFill>
        <p:spPr>
          <a:xfrm>
            <a:off x="3551296" y="1827701"/>
            <a:ext cx="2118315" cy="3576550"/>
          </a:xfrm>
          <a:prstGeom prst="rect">
            <a:avLst/>
          </a:prstGeom>
        </p:spPr>
      </p:pic>
      <p:sp>
        <p:nvSpPr>
          <p:cNvPr id="21" name="Oval Callout 20"/>
          <p:cNvSpPr/>
          <p:nvPr/>
        </p:nvSpPr>
        <p:spPr>
          <a:xfrm>
            <a:off x="738042" y="2397047"/>
            <a:ext cx="2813254" cy="2098753"/>
          </a:xfrm>
          <a:prstGeom prst="wedgeEllipseCallout">
            <a:avLst>
              <a:gd name="adj1" fmla="val 76012"/>
              <a:gd name="adj2" fmla="val -18842"/>
            </a:avLst>
          </a:prstGeom>
          <a:ln/>
        </p:spPr>
        <p:style>
          <a:lnRef idx="1">
            <a:schemeClr val="accent4"/>
          </a:lnRef>
          <a:fillRef idx="3">
            <a:schemeClr val="accent4"/>
          </a:fillRef>
          <a:effectRef idx="2">
            <a:schemeClr val="accent4"/>
          </a:effectRef>
          <a:fontRef idx="minor">
            <a:schemeClr val="lt1"/>
          </a:fontRef>
        </p:style>
        <p:txBody>
          <a:bodyPr/>
          <a:lstStyle/>
          <a:p>
            <a:pPr algn="ctr"/>
            <a:r>
              <a:rPr lang="en-US" dirty="0" smtClean="0">
                <a:latin typeface="Comic Sans MS"/>
                <a:cs typeface="Comic Sans MS"/>
              </a:rPr>
              <a:t>To remind us of apostrophes, we are going to watch Robert’s favorite video again. </a:t>
            </a:r>
            <a:endParaRPr lang="en-US" sz="1800" dirty="0">
              <a:latin typeface="Comic Sans MS"/>
              <a:cs typeface="Comic Sans MS"/>
            </a:endParaRPr>
          </a:p>
        </p:txBody>
      </p:sp>
      <p:pic>
        <p:nvPicPr>
          <p:cNvPr id="22" name="Picture 21" descr="farm_rooster_and_hens_ow.png"/>
          <p:cNvPicPr>
            <a:picLocks noChangeAspect="1"/>
          </p:cNvPicPr>
          <p:nvPr/>
        </p:nvPicPr>
        <p:blipFill rotWithShape="1">
          <a:blip r:embed="rId9"/>
          <a:srcRect r="-6074"/>
          <a:stretch/>
        </p:blipFill>
        <p:spPr>
          <a:xfrm>
            <a:off x="5040610" y="3688302"/>
            <a:ext cx="4268396" cy="2169594"/>
          </a:xfrm>
          <a:prstGeom prst="rect">
            <a:avLst/>
          </a:prstGeom>
        </p:spPr>
      </p:pic>
      <p:sp>
        <p:nvSpPr>
          <p:cNvPr id="4" name="Down Arrow 3"/>
          <p:cNvSpPr/>
          <p:nvPr/>
        </p:nvSpPr>
        <p:spPr>
          <a:xfrm rot="19509241">
            <a:off x="6748969" y="1696916"/>
            <a:ext cx="1667603" cy="2172974"/>
          </a:xfrm>
          <a:prstGeom prst="downArrow">
            <a:avLst>
              <a:gd name="adj1" fmla="val 50000"/>
              <a:gd name="adj2" fmla="val 65721"/>
            </a:avLst>
          </a:prstGeom>
          <a:solidFill>
            <a:srgbClr val="7D6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Robert</a:t>
            </a:r>
            <a:endParaRPr lang="en-US" dirty="0"/>
          </a:p>
        </p:txBody>
      </p:sp>
    </p:spTree>
    <p:extLst>
      <p:ext uri="{BB962C8B-B14F-4D97-AF65-F5344CB8AC3E}">
        <p14:creationId xmlns:p14="http://schemas.microsoft.com/office/powerpoint/2010/main" val="3653132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80">
                                          <p:stCondLst>
                                            <p:cond delay="0"/>
                                          </p:stCondLst>
                                        </p:cTn>
                                        <p:tgtEl>
                                          <p:spTgt spid="22"/>
                                        </p:tgtEl>
                                      </p:cBhvr>
                                    </p:animEffect>
                                    <p:anim calcmode="lin" valueType="num">
                                      <p:cBhvr>
                                        <p:cTn id="2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5" dur="26">
                                          <p:stCondLst>
                                            <p:cond delay="650"/>
                                          </p:stCondLst>
                                        </p:cTn>
                                        <p:tgtEl>
                                          <p:spTgt spid="22"/>
                                        </p:tgtEl>
                                      </p:cBhvr>
                                      <p:to x="100000" y="60000"/>
                                    </p:animScale>
                                    <p:animScale>
                                      <p:cBhvr>
                                        <p:cTn id="26" dur="166" decel="50000">
                                          <p:stCondLst>
                                            <p:cond delay="676"/>
                                          </p:stCondLst>
                                        </p:cTn>
                                        <p:tgtEl>
                                          <p:spTgt spid="22"/>
                                        </p:tgtEl>
                                      </p:cBhvr>
                                      <p:to x="100000" y="100000"/>
                                    </p:animScale>
                                    <p:animScale>
                                      <p:cBhvr>
                                        <p:cTn id="27" dur="26">
                                          <p:stCondLst>
                                            <p:cond delay="1312"/>
                                          </p:stCondLst>
                                        </p:cTn>
                                        <p:tgtEl>
                                          <p:spTgt spid="22"/>
                                        </p:tgtEl>
                                      </p:cBhvr>
                                      <p:to x="100000" y="80000"/>
                                    </p:animScale>
                                    <p:animScale>
                                      <p:cBhvr>
                                        <p:cTn id="28" dur="166" decel="50000">
                                          <p:stCondLst>
                                            <p:cond delay="1338"/>
                                          </p:stCondLst>
                                        </p:cTn>
                                        <p:tgtEl>
                                          <p:spTgt spid="22"/>
                                        </p:tgtEl>
                                      </p:cBhvr>
                                      <p:to x="100000" y="100000"/>
                                    </p:animScale>
                                    <p:animScale>
                                      <p:cBhvr>
                                        <p:cTn id="29" dur="26">
                                          <p:stCondLst>
                                            <p:cond delay="1642"/>
                                          </p:stCondLst>
                                        </p:cTn>
                                        <p:tgtEl>
                                          <p:spTgt spid="22"/>
                                        </p:tgtEl>
                                      </p:cBhvr>
                                      <p:to x="100000" y="90000"/>
                                    </p:animScale>
                                    <p:animScale>
                                      <p:cBhvr>
                                        <p:cTn id="30" dur="166" decel="50000">
                                          <p:stCondLst>
                                            <p:cond delay="1668"/>
                                          </p:stCondLst>
                                        </p:cTn>
                                        <p:tgtEl>
                                          <p:spTgt spid="22"/>
                                        </p:tgtEl>
                                      </p:cBhvr>
                                      <p:to x="100000" y="100000"/>
                                    </p:animScale>
                                    <p:animScale>
                                      <p:cBhvr>
                                        <p:cTn id="31" dur="26">
                                          <p:stCondLst>
                                            <p:cond delay="1808"/>
                                          </p:stCondLst>
                                        </p:cTn>
                                        <p:tgtEl>
                                          <p:spTgt spid="22"/>
                                        </p:tgtEl>
                                      </p:cBhvr>
                                      <p:to x="100000" y="95000"/>
                                    </p:animScale>
                                    <p:animScale>
                                      <p:cBhvr>
                                        <p:cTn id="32"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762000" y="435114"/>
            <a:ext cx="7620000" cy="677108"/>
          </a:xfrm>
          <a:prstGeom prst="rect">
            <a:avLst/>
          </a:prstGeom>
          <a:noFill/>
        </p:spPr>
        <p:txBody>
          <a:bodyPr wrap="square" rtlCol="0">
            <a:spAutoFit/>
          </a:bodyPr>
          <a:lstStyle/>
          <a:p>
            <a:pPr algn="ctr"/>
            <a:r>
              <a:rPr lang="en-US" sz="3800" b="1" dirty="0" smtClean="0">
                <a:latin typeface="Gisha" panose="020B0502040204020203" pitchFamily="34" charset="-79"/>
                <a:cs typeface="Gisha" panose="020B0502040204020203" pitchFamily="34" charset="-79"/>
              </a:rPr>
              <a:t>Who’s is it?</a:t>
            </a:r>
            <a:endParaRPr lang="en-US" sz="3800" b="1" dirty="0">
              <a:latin typeface="Gisha" panose="020B0502040204020203" pitchFamily="34" charset="-79"/>
              <a:cs typeface="Gisha" panose="020B0502040204020203" pitchFamily="34" charset="-79"/>
            </a:endParaRPr>
          </a:p>
        </p:txBody>
      </p:sp>
      <p:pic>
        <p:nvPicPr>
          <p:cNvPr id="1035" name="Picture 11" descr="G:\Digital Scrapbooking\jbillingsley-topten-journa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5638800"/>
            <a:ext cx="1295401" cy="584775"/>
          </a:xfrm>
          <a:prstGeom prst="rect">
            <a:avLst/>
          </a:prstGeom>
          <a:noFill/>
        </p:spPr>
        <p:txBody>
          <a:bodyPr wrap="square" rtlCol="0">
            <a:spAutoFit/>
          </a:bodyPr>
          <a:lstStyle/>
          <a:p>
            <a:r>
              <a:rPr lang="en-US" sz="3200" b="1" dirty="0" smtClean="0">
                <a:latin typeface="Gisha" panose="020B0502040204020203" pitchFamily="34" charset="-79"/>
                <a:cs typeface="Gisha" panose="020B0502040204020203" pitchFamily="34" charset="-79"/>
              </a:rPr>
              <a:t>Day 2</a:t>
            </a:r>
            <a:endParaRPr lang="en-US" sz="3200" b="1" dirty="0">
              <a:latin typeface="Gisha" panose="020B0502040204020203" pitchFamily="34" charset="-79"/>
              <a:cs typeface="Gisha" panose="020B0502040204020203" pitchFamily="34" charset="-79"/>
            </a:endParaRPr>
          </a:p>
        </p:txBody>
      </p:sp>
      <p:sp>
        <p:nvSpPr>
          <p:cNvPr id="18" name="TextBox 17"/>
          <p:cNvSpPr txBox="1"/>
          <p:nvPr/>
        </p:nvSpPr>
        <p:spPr>
          <a:xfrm>
            <a:off x="1066800" y="1828800"/>
            <a:ext cx="7010400" cy="477054"/>
          </a:xfrm>
          <a:prstGeom prst="rect">
            <a:avLst/>
          </a:prstGeom>
          <a:noFill/>
        </p:spPr>
        <p:txBody>
          <a:bodyPr wrap="square" rtlCol="0">
            <a:spAutoFit/>
          </a:bodyPr>
          <a:lstStyle/>
          <a:p>
            <a:r>
              <a:rPr lang="en-US" sz="2500" dirty="0" smtClean="0"/>
              <a:t>	</a:t>
            </a:r>
            <a:endParaRPr lang="en-US" sz="2600" dirty="0"/>
          </a:p>
        </p:txBody>
      </p:sp>
      <p:sp>
        <p:nvSpPr>
          <p:cNvPr id="4" name="TextBox 3"/>
          <p:cNvSpPr txBox="1"/>
          <p:nvPr/>
        </p:nvSpPr>
        <p:spPr>
          <a:xfrm>
            <a:off x="1828800" y="1108065"/>
            <a:ext cx="6357828" cy="1107996"/>
          </a:xfrm>
          <a:prstGeom prst="rect">
            <a:avLst/>
          </a:prstGeom>
          <a:solidFill>
            <a:schemeClr val="accent6">
              <a:lumMod val="20000"/>
              <a:lumOff val="80000"/>
            </a:schemeClr>
          </a:solidFill>
        </p:spPr>
        <p:txBody>
          <a:bodyPr wrap="square" rtlCol="0">
            <a:spAutoFit/>
          </a:bodyPr>
          <a:lstStyle/>
          <a:p>
            <a:r>
              <a:rPr lang="en-US" sz="2400" dirty="0" smtClean="0"/>
              <a:t>	Turn these phrases into possessive nouns 	using apostrophes. </a:t>
            </a:r>
          </a:p>
          <a:p>
            <a:r>
              <a:rPr lang="en-US" dirty="0" smtClean="0"/>
              <a:t>Work with a partner and write your answer on your white board.</a:t>
            </a:r>
            <a:endParaRPr lang="en-US" dirty="0"/>
          </a:p>
        </p:txBody>
      </p:sp>
      <p:sp>
        <p:nvSpPr>
          <p:cNvPr id="7" name="TextBox 6"/>
          <p:cNvSpPr txBox="1"/>
          <p:nvPr/>
        </p:nvSpPr>
        <p:spPr>
          <a:xfrm>
            <a:off x="685800" y="2412327"/>
            <a:ext cx="4419600" cy="461665"/>
          </a:xfrm>
          <a:prstGeom prst="rect">
            <a:avLst/>
          </a:prstGeom>
          <a:noFill/>
        </p:spPr>
        <p:txBody>
          <a:bodyPr wrap="square" rtlCol="0">
            <a:spAutoFit/>
          </a:bodyPr>
          <a:lstStyle/>
          <a:p>
            <a:r>
              <a:rPr lang="en-US" sz="2400" dirty="0" smtClean="0"/>
              <a:t>1. </a:t>
            </a:r>
            <a:r>
              <a:rPr lang="en-US" sz="2400" dirty="0"/>
              <a:t>a</a:t>
            </a:r>
            <a:r>
              <a:rPr lang="en-US" sz="2400" dirty="0" smtClean="0"/>
              <a:t> bone that belongs to the dog</a:t>
            </a:r>
            <a:endParaRPr lang="en-US" sz="2400" dirty="0"/>
          </a:p>
        </p:txBody>
      </p:sp>
      <p:sp>
        <p:nvSpPr>
          <p:cNvPr id="13" name="TextBox 12"/>
          <p:cNvSpPr txBox="1"/>
          <p:nvPr/>
        </p:nvSpPr>
        <p:spPr>
          <a:xfrm>
            <a:off x="694381" y="3018219"/>
            <a:ext cx="4792019" cy="461665"/>
          </a:xfrm>
          <a:prstGeom prst="rect">
            <a:avLst/>
          </a:prstGeom>
          <a:noFill/>
        </p:spPr>
        <p:txBody>
          <a:bodyPr wrap="square" rtlCol="0">
            <a:spAutoFit/>
          </a:bodyPr>
          <a:lstStyle/>
          <a:p>
            <a:r>
              <a:rPr lang="en-US" sz="2400" dirty="0"/>
              <a:t>2</a:t>
            </a:r>
            <a:r>
              <a:rPr lang="en-US" sz="2400" dirty="0" smtClean="0"/>
              <a:t>. </a:t>
            </a:r>
            <a:r>
              <a:rPr lang="en-US" sz="2400" dirty="0"/>
              <a:t>t</a:t>
            </a:r>
            <a:r>
              <a:rPr lang="en-US" sz="2400" dirty="0" smtClean="0"/>
              <a:t>he glasses that Dr. </a:t>
            </a:r>
            <a:r>
              <a:rPr lang="en-US" sz="2400" dirty="0" err="1" smtClean="0"/>
              <a:t>Wiler</a:t>
            </a:r>
            <a:r>
              <a:rPr lang="en-US" sz="2400" dirty="0" smtClean="0"/>
              <a:t> wears</a:t>
            </a:r>
            <a:endParaRPr lang="en-US" sz="2400" dirty="0"/>
          </a:p>
        </p:txBody>
      </p:sp>
      <p:sp>
        <p:nvSpPr>
          <p:cNvPr id="14" name="TextBox 13"/>
          <p:cNvSpPr txBox="1"/>
          <p:nvPr/>
        </p:nvSpPr>
        <p:spPr>
          <a:xfrm>
            <a:off x="685800" y="3673380"/>
            <a:ext cx="4224997" cy="461665"/>
          </a:xfrm>
          <a:prstGeom prst="rect">
            <a:avLst/>
          </a:prstGeom>
          <a:noFill/>
        </p:spPr>
        <p:txBody>
          <a:bodyPr wrap="square" rtlCol="0">
            <a:spAutoFit/>
          </a:bodyPr>
          <a:lstStyle/>
          <a:p>
            <a:r>
              <a:rPr lang="en-US" sz="2400" dirty="0" smtClean="0"/>
              <a:t>3. </a:t>
            </a:r>
            <a:r>
              <a:rPr lang="en-US" sz="2400" dirty="0"/>
              <a:t>t</a:t>
            </a:r>
            <a:r>
              <a:rPr lang="en-US" sz="2400" dirty="0" smtClean="0"/>
              <a:t>he ringtone on my phone</a:t>
            </a:r>
            <a:endParaRPr lang="en-US" sz="2400" dirty="0"/>
          </a:p>
        </p:txBody>
      </p:sp>
      <p:sp>
        <p:nvSpPr>
          <p:cNvPr id="15" name="TextBox 14"/>
          <p:cNvSpPr txBox="1"/>
          <p:nvPr/>
        </p:nvSpPr>
        <p:spPr>
          <a:xfrm>
            <a:off x="685799" y="4270131"/>
            <a:ext cx="4419601" cy="461665"/>
          </a:xfrm>
          <a:prstGeom prst="rect">
            <a:avLst/>
          </a:prstGeom>
          <a:noFill/>
        </p:spPr>
        <p:txBody>
          <a:bodyPr wrap="square" rtlCol="0">
            <a:spAutoFit/>
          </a:bodyPr>
          <a:lstStyle/>
          <a:p>
            <a:r>
              <a:rPr lang="en-US" sz="2400" dirty="0"/>
              <a:t>4</a:t>
            </a:r>
            <a:r>
              <a:rPr lang="en-US" sz="2400" dirty="0" smtClean="0"/>
              <a:t>. a pencil that belongs to Destiny</a:t>
            </a:r>
            <a:endParaRPr lang="en-US" sz="2400" dirty="0"/>
          </a:p>
        </p:txBody>
      </p:sp>
      <p:sp>
        <p:nvSpPr>
          <p:cNvPr id="16" name="TextBox 15"/>
          <p:cNvSpPr txBox="1"/>
          <p:nvPr/>
        </p:nvSpPr>
        <p:spPr>
          <a:xfrm>
            <a:off x="685800" y="4895082"/>
            <a:ext cx="4648200" cy="461665"/>
          </a:xfrm>
          <a:prstGeom prst="rect">
            <a:avLst/>
          </a:prstGeom>
          <a:noFill/>
        </p:spPr>
        <p:txBody>
          <a:bodyPr wrap="square" rtlCol="0">
            <a:spAutoFit/>
          </a:bodyPr>
          <a:lstStyle/>
          <a:p>
            <a:r>
              <a:rPr lang="en-US" sz="2400" dirty="0"/>
              <a:t>5</a:t>
            </a:r>
            <a:r>
              <a:rPr lang="en-US" sz="2400" dirty="0" smtClean="0"/>
              <a:t>. </a:t>
            </a:r>
            <a:r>
              <a:rPr lang="en-US" sz="2400" dirty="0"/>
              <a:t>h</a:t>
            </a:r>
            <a:r>
              <a:rPr lang="en-US" sz="2400" dirty="0" smtClean="0"/>
              <a:t>omework that Tracy dropped</a:t>
            </a:r>
            <a:endParaRPr lang="en-US" sz="2400" dirty="0"/>
          </a:p>
        </p:txBody>
      </p:sp>
      <p:sp>
        <p:nvSpPr>
          <p:cNvPr id="8" name="TextBox 7"/>
          <p:cNvSpPr txBox="1"/>
          <p:nvPr/>
        </p:nvSpPr>
        <p:spPr>
          <a:xfrm>
            <a:off x="5638800" y="2412327"/>
            <a:ext cx="2632609" cy="461665"/>
          </a:xfrm>
          <a:prstGeom prst="rect">
            <a:avLst/>
          </a:prstGeom>
          <a:noFill/>
        </p:spPr>
        <p:txBody>
          <a:bodyPr wrap="square" rtlCol="0">
            <a:spAutoFit/>
          </a:bodyPr>
          <a:lstStyle/>
          <a:p>
            <a:r>
              <a:rPr lang="en-US" sz="2400" dirty="0"/>
              <a:t>t</a:t>
            </a:r>
            <a:r>
              <a:rPr lang="en-US" sz="2400" dirty="0" smtClean="0"/>
              <a:t>he dog’s bone</a:t>
            </a:r>
            <a:endParaRPr lang="en-US" sz="2400" dirty="0"/>
          </a:p>
        </p:txBody>
      </p:sp>
      <p:sp>
        <p:nvSpPr>
          <p:cNvPr id="19" name="TextBox 18"/>
          <p:cNvSpPr txBox="1"/>
          <p:nvPr/>
        </p:nvSpPr>
        <p:spPr>
          <a:xfrm>
            <a:off x="5596991" y="3043535"/>
            <a:ext cx="2937409" cy="461665"/>
          </a:xfrm>
          <a:prstGeom prst="rect">
            <a:avLst/>
          </a:prstGeom>
          <a:noFill/>
        </p:spPr>
        <p:txBody>
          <a:bodyPr wrap="square" rtlCol="0">
            <a:spAutoFit/>
          </a:bodyPr>
          <a:lstStyle/>
          <a:p>
            <a:r>
              <a:rPr lang="en-US" sz="2400" dirty="0" smtClean="0"/>
              <a:t>Dr. </a:t>
            </a:r>
            <a:r>
              <a:rPr lang="en-US" sz="2400" dirty="0" err="1" smtClean="0"/>
              <a:t>Wiler’s</a:t>
            </a:r>
            <a:r>
              <a:rPr lang="en-US" sz="2400" dirty="0" smtClean="0"/>
              <a:t> glasses</a:t>
            </a:r>
            <a:endParaRPr lang="en-US" sz="2400" dirty="0"/>
          </a:p>
        </p:txBody>
      </p:sp>
      <p:sp>
        <p:nvSpPr>
          <p:cNvPr id="20" name="TextBox 19"/>
          <p:cNvSpPr txBox="1"/>
          <p:nvPr/>
        </p:nvSpPr>
        <p:spPr>
          <a:xfrm>
            <a:off x="5562600" y="3659889"/>
            <a:ext cx="2785009" cy="461665"/>
          </a:xfrm>
          <a:prstGeom prst="rect">
            <a:avLst/>
          </a:prstGeom>
          <a:noFill/>
        </p:spPr>
        <p:txBody>
          <a:bodyPr wrap="square" rtlCol="0">
            <a:spAutoFit/>
          </a:bodyPr>
          <a:lstStyle/>
          <a:p>
            <a:r>
              <a:rPr lang="en-US" sz="2400" dirty="0"/>
              <a:t>m</a:t>
            </a:r>
            <a:r>
              <a:rPr lang="en-US" sz="2400" dirty="0" smtClean="0"/>
              <a:t>y phone’s ringtone</a:t>
            </a:r>
            <a:endParaRPr lang="en-US" sz="2400" dirty="0"/>
          </a:p>
        </p:txBody>
      </p:sp>
      <p:sp>
        <p:nvSpPr>
          <p:cNvPr id="21" name="TextBox 20"/>
          <p:cNvSpPr txBox="1"/>
          <p:nvPr/>
        </p:nvSpPr>
        <p:spPr>
          <a:xfrm>
            <a:off x="5715000" y="4279609"/>
            <a:ext cx="2632609" cy="461665"/>
          </a:xfrm>
          <a:prstGeom prst="rect">
            <a:avLst/>
          </a:prstGeom>
          <a:noFill/>
        </p:spPr>
        <p:txBody>
          <a:bodyPr wrap="square" rtlCol="0">
            <a:spAutoFit/>
          </a:bodyPr>
          <a:lstStyle/>
          <a:p>
            <a:r>
              <a:rPr lang="en-US" sz="2400" dirty="0" smtClean="0"/>
              <a:t>Destiny’s pencil</a:t>
            </a:r>
            <a:endParaRPr lang="en-US" sz="2400" dirty="0"/>
          </a:p>
        </p:txBody>
      </p:sp>
      <p:sp>
        <p:nvSpPr>
          <p:cNvPr id="22" name="TextBox 21"/>
          <p:cNvSpPr txBox="1"/>
          <p:nvPr/>
        </p:nvSpPr>
        <p:spPr>
          <a:xfrm>
            <a:off x="5715000" y="4893674"/>
            <a:ext cx="2890160" cy="461665"/>
          </a:xfrm>
          <a:prstGeom prst="rect">
            <a:avLst/>
          </a:prstGeom>
          <a:noFill/>
        </p:spPr>
        <p:txBody>
          <a:bodyPr wrap="square" rtlCol="0">
            <a:spAutoFit/>
          </a:bodyPr>
          <a:lstStyle/>
          <a:p>
            <a:r>
              <a:rPr lang="en-US" sz="2400" dirty="0" smtClean="0"/>
              <a:t>Tracy’s homework</a:t>
            </a:r>
            <a:endParaRPr lang="en-US" sz="2400" dirty="0"/>
          </a:p>
        </p:txBody>
      </p:sp>
      <p:sp>
        <p:nvSpPr>
          <p:cNvPr id="23" name="TextBox 22"/>
          <p:cNvSpPr txBox="1"/>
          <p:nvPr/>
        </p:nvSpPr>
        <p:spPr>
          <a:xfrm>
            <a:off x="2627563" y="5509183"/>
            <a:ext cx="5720046" cy="800219"/>
          </a:xfrm>
          <a:prstGeom prst="rect">
            <a:avLst/>
          </a:prstGeom>
          <a:solidFill>
            <a:schemeClr val="tx2">
              <a:lumMod val="60000"/>
              <a:lumOff val="40000"/>
            </a:schemeClr>
          </a:solidFill>
        </p:spPr>
        <p:txBody>
          <a:bodyPr wrap="square" rtlCol="0">
            <a:spAutoFit/>
          </a:bodyPr>
          <a:lstStyle/>
          <a:p>
            <a:r>
              <a:rPr lang="en-US" sz="2200" dirty="0" smtClean="0"/>
              <a:t>Reminder:  </a:t>
            </a:r>
          </a:p>
          <a:p>
            <a:r>
              <a:rPr lang="en-US" sz="2200" dirty="0" smtClean="0"/>
              <a:t>To make a singular noun possessive, just add </a:t>
            </a:r>
            <a:r>
              <a:rPr lang="en-US" sz="2400" dirty="0" smtClean="0">
                <a:latin typeface="Bernard MT Condensed" panose="02050806060905020404" pitchFamily="18" charset="0"/>
              </a:rPr>
              <a:t>‘s</a:t>
            </a:r>
            <a:r>
              <a:rPr lang="en-US" sz="2400" dirty="0" smtClean="0"/>
              <a:t> </a:t>
            </a:r>
          </a:p>
        </p:txBody>
      </p:sp>
      <p:pic>
        <p:nvPicPr>
          <p:cNvPr id="10" name="Picture 3" descr="G:\Digital Scrapbooking\JPaige_SensitiveBoy_BinderClip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173071">
            <a:off x="1134195" y="736165"/>
            <a:ext cx="1100403" cy="16960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farm_rooster_and_hens_ow.png"/>
          <p:cNvPicPr>
            <a:picLocks noChangeAspect="1"/>
          </p:cNvPicPr>
          <p:nvPr/>
        </p:nvPicPr>
        <p:blipFill rotWithShape="1">
          <a:blip r:embed="rId6"/>
          <a:srcRect l="66539" r="-4412"/>
          <a:stretch/>
        </p:blipFill>
        <p:spPr>
          <a:xfrm flipH="1">
            <a:off x="3904685" y="5417509"/>
            <a:ext cx="551677" cy="602292"/>
          </a:xfrm>
          <a:prstGeom prst="rect">
            <a:avLst/>
          </a:prstGeom>
        </p:spPr>
      </p:pic>
    </p:spTree>
    <p:extLst>
      <p:ext uri="{BB962C8B-B14F-4D97-AF65-F5344CB8AC3E}">
        <p14:creationId xmlns:p14="http://schemas.microsoft.com/office/powerpoint/2010/main" val="231930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50" fill="hold">
                                          <p:stCondLst>
                                            <p:cond delay="0"/>
                                          </p:stCondLst>
                                        </p:cTn>
                                        <p:tgtEl>
                                          <p:spTgt spid="24"/>
                                        </p:tgtEl>
                                        <p:attrNameLst>
                                          <p:attrName>r</p:attrName>
                                        </p:attrNameLst>
                                      </p:cBhvr>
                                    </p:animRot>
                                    <p:animRot by="-240000">
                                      <p:cBhvr>
                                        <p:cTn id="7" dur="300" fill="hold">
                                          <p:stCondLst>
                                            <p:cond delay="300"/>
                                          </p:stCondLst>
                                        </p:cTn>
                                        <p:tgtEl>
                                          <p:spTgt spid="24"/>
                                        </p:tgtEl>
                                        <p:attrNameLst>
                                          <p:attrName>r</p:attrName>
                                        </p:attrNameLst>
                                      </p:cBhvr>
                                    </p:animRot>
                                    <p:animRot by="240000">
                                      <p:cBhvr>
                                        <p:cTn id="8" dur="300" fill="hold">
                                          <p:stCondLst>
                                            <p:cond delay="600"/>
                                          </p:stCondLst>
                                        </p:cTn>
                                        <p:tgtEl>
                                          <p:spTgt spid="24"/>
                                        </p:tgtEl>
                                        <p:attrNameLst>
                                          <p:attrName>r</p:attrName>
                                        </p:attrNameLst>
                                      </p:cBhvr>
                                    </p:animRot>
                                    <p:animRot by="-240000">
                                      <p:cBhvr>
                                        <p:cTn id="9" dur="300" fill="hold">
                                          <p:stCondLst>
                                            <p:cond delay="900"/>
                                          </p:stCondLst>
                                        </p:cTn>
                                        <p:tgtEl>
                                          <p:spTgt spid="24"/>
                                        </p:tgtEl>
                                        <p:attrNameLst>
                                          <p:attrName>r</p:attrName>
                                        </p:attrNameLst>
                                      </p:cBhvr>
                                    </p:animRot>
                                    <p:animRot by="120000">
                                      <p:cBhvr>
                                        <p:cTn id="10" dur="300" fill="hold">
                                          <p:stCondLst>
                                            <p:cond delay="1200"/>
                                          </p:stCondLst>
                                        </p:cTn>
                                        <p:tgtEl>
                                          <p:spTgt spid="2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17060"/>
            <a:ext cx="9144000" cy="6858000"/>
          </a:xfrm>
          <a:prstGeom prst="rect">
            <a:avLst/>
          </a:prstGeom>
          <a:noFill/>
        </p:spPr>
      </p:pic>
      <p:sp>
        <p:nvSpPr>
          <p:cNvPr id="3" name="TextBox 2"/>
          <p:cNvSpPr txBox="1"/>
          <p:nvPr/>
        </p:nvSpPr>
        <p:spPr>
          <a:xfrm>
            <a:off x="762000" y="435114"/>
            <a:ext cx="7620000" cy="677108"/>
          </a:xfrm>
          <a:prstGeom prst="rect">
            <a:avLst/>
          </a:prstGeom>
          <a:noFill/>
        </p:spPr>
        <p:txBody>
          <a:bodyPr wrap="square" rtlCol="0">
            <a:spAutoFit/>
          </a:bodyPr>
          <a:lstStyle/>
          <a:p>
            <a:pPr algn="ctr"/>
            <a:r>
              <a:rPr lang="en-US" sz="3800" b="1" dirty="0" smtClean="0">
                <a:latin typeface="Gisha" panose="020B0502040204020203" pitchFamily="34" charset="-79"/>
                <a:cs typeface="Gisha" panose="020B0502040204020203" pitchFamily="34" charset="-79"/>
              </a:rPr>
              <a:t>Who’s is it?</a:t>
            </a:r>
            <a:endParaRPr lang="en-US" sz="3800" b="1" dirty="0">
              <a:latin typeface="Gisha" panose="020B0502040204020203" pitchFamily="34" charset="-79"/>
              <a:cs typeface="Gisha" panose="020B0502040204020203" pitchFamily="34" charset="-79"/>
            </a:endParaRPr>
          </a:p>
        </p:txBody>
      </p:sp>
      <p:pic>
        <p:nvPicPr>
          <p:cNvPr id="1035" name="Picture 11" descr="G:\Digital Scrapbooking\jbillingsley-topten-journa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2004" y="5639036"/>
            <a:ext cx="1295401" cy="584775"/>
          </a:xfrm>
          <a:prstGeom prst="rect">
            <a:avLst/>
          </a:prstGeom>
          <a:noFill/>
        </p:spPr>
        <p:txBody>
          <a:bodyPr wrap="square" rtlCol="0">
            <a:spAutoFit/>
          </a:bodyPr>
          <a:lstStyle/>
          <a:p>
            <a:r>
              <a:rPr lang="en-US" sz="3200" b="1" dirty="0" smtClean="0">
                <a:latin typeface="Gisha" panose="020B0502040204020203" pitchFamily="34" charset="-79"/>
                <a:cs typeface="Gisha" panose="020B0502040204020203" pitchFamily="34" charset="-79"/>
              </a:rPr>
              <a:t>Day 2 </a:t>
            </a:r>
            <a:endParaRPr lang="en-US" sz="3200" b="1" dirty="0">
              <a:latin typeface="Gisha" panose="020B0502040204020203" pitchFamily="34" charset="-79"/>
              <a:cs typeface="Gisha" panose="020B0502040204020203" pitchFamily="34" charset="-79"/>
            </a:endParaRPr>
          </a:p>
        </p:txBody>
      </p:sp>
      <p:sp>
        <p:nvSpPr>
          <p:cNvPr id="4" name="TextBox 3"/>
          <p:cNvSpPr txBox="1"/>
          <p:nvPr/>
        </p:nvSpPr>
        <p:spPr>
          <a:xfrm>
            <a:off x="1948613" y="1079940"/>
            <a:ext cx="6357828" cy="830997"/>
          </a:xfrm>
          <a:prstGeom prst="rect">
            <a:avLst/>
          </a:prstGeom>
          <a:solidFill>
            <a:schemeClr val="accent6">
              <a:lumMod val="20000"/>
              <a:lumOff val="80000"/>
            </a:schemeClr>
          </a:solidFill>
        </p:spPr>
        <p:txBody>
          <a:bodyPr wrap="square" rtlCol="0">
            <a:spAutoFit/>
          </a:bodyPr>
          <a:lstStyle/>
          <a:p>
            <a:r>
              <a:rPr lang="en-US" sz="2400" dirty="0" smtClean="0"/>
              <a:t>	Turn these phrases into possessive nouns 	using apostrophes.</a:t>
            </a:r>
          </a:p>
        </p:txBody>
      </p:sp>
      <p:sp>
        <p:nvSpPr>
          <p:cNvPr id="7" name="TextBox 6"/>
          <p:cNvSpPr txBox="1"/>
          <p:nvPr/>
        </p:nvSpPr>
        <p:spPr>
          <a:xfrm>
            <a:off x="685800" y="2133600"/>
            <a:ext cx="4419600" cy="830997"/>
          </a:xfrm>
          <a:prstGeom prst="rect">
            <a:avLst/>
          </a:prstGeom>
          <a:noFill/>
        </p:spPr>
        <p:txBody>
          <a:bodyPr wrap="square" rtlCol="0">
            <a:spAutoFit/>
          </a:bodyPr>
          <a:lstStyle/>
          <a:p>
            <a:r>
              <a:rPr lang="en-US" sz="2400" dirty="0" smtClean="0"/>
              <a:t>1. notebooks that belong to the students</a:t>
            </a:r>
            <a:endParaRPr lang="en-US" sz="2400" dirty="0"/>
          </a:p>
        </p:txBody>
      </p:sp>
      <p:sp>
        <p:nvSpPr>
          <p:cNvPr id="13" name="TextBox 12"/>
          <p:cNvSpPr txBox="1"/>
          <p:nvPr/>
        </p:nvSpPr>
        <p:spPr>
          <a:xfrm>
            <a:off x="694381" y="3018219"/>
            <a:ext cx="4792019" cy="461665"/>
          </a:xfrm>
          <a:prstGeom prst="rect">
            <a:avLst/>
          </a:prstGeom>
          <a:noFill/>
        </p:spPr>
        <p:txBody>
          <a:bodyPr wrap="square" rtlCol="0">
            <a:spAutoFit/>
          </a:bodyPr>
          <a:lstStyle/>
          <a:p>
            <a:r>
              <a:rPr lang="en-US" sz="2400" dirty="0"/>
              <a:t>2</a:t>
            </a:r>
            <a:r>
              <a:rPr lang="en-US" sz="2400" dirty="0" smtClean="0"/>
              <a:t>. yarn that the cats play with</a:t>
            </a:r>
            <a:endParaRPr lang="en-US" sz="2400" dirty="0"/>
          </a:p>
        </p:txBody>
      </p:sp>
      <p:sp>
        <p:nvSpPr>
          <p:cNvPr id="14" name="TextBox 13"/>
          <p:cNvSpPr txBox="1"/>
          <p:nvPr/>
        </p:nvSpPr>
        <p:spPr>
          <a:xfrm>
            <a:off x="685800" y="3729335"/>
            <a:ext cx="4572000" cy="461665"/>
          </a:xfrm>
          <a:prstGeom prst="rect">
            <a:avLst/>
          </a:prstGeom>
          <a:noFill/>
        </p:spPr>
        <p:txBody>
          <a:bodyPr wrap="square" rtlCol="0">
            <a:spAutoFit/>
          </a:bodyPr>
          <a:lstStyle/>
          <a:p>
            <a:r>
              <a:rPr lang="en-US" sz="2400" dirty="0" smtClean="0"/>
              <a:t>3. </a:t>
            </a:r>
            <a:r>
              <a:rPr lang="en-US" sz="2400" dirty="0"/>
              <a:t>f</a:t>
            </a:r>
            <a:r>
              <a:rPr lang="en-US" sz="2400" dirty="0" smtClean="0"/>
              <a:t>lowers that the women grow</a:t>
            </a:r>
            <a:endParaRPr lang="en-US" sz="2400" dirty="0"/>
          </a:p>
        </p:txBody>
      </p:sp>
      <p:sp>
        <p:nvSpPr>
          <p:cNvPr id="15" name="TextBox 14"/>
          <p:cNvSpPr txBox="1"/>
          <p:nvPr/>
        </p:nvSpPr>
        <p:spPr>
          <a:xfrm>
            <a:off x="685800" y="4270131"/>
            <a:ext cx="4495800" cy="461665"/>
          </a:xfrm>
          <a:prstGeom prst="rect">
            <a:avLst/>
          </a:prstGeom>
          <a:noFill/>
        </p:spPr>
        <p:txBody>
          <a:bodyPr wrap="square" rtlCol="0">
            <a:spAutoFit/>
          </a:bodyPr>
          <a:lstStyle/>
          <a:p>
            <a:r>
              <a:rPr lang="en-US" sz="2400" dirty="0"/>
              <a:t>4</a:t>
            </a:r>
            <a:r>
              <a:rPr lang="en-US" sz="2400" dirty="0" smtClean="0"/>
              <a:t>. toys that were given to the girls</a:t>
            </a:r>
            <a:endParaRPr lang="en-US" sz="2400" dirty="0"/>
          </a:p>
        </p:txBody>
      </p:sp>
      <p:sp>
        <p:nvSpPr>
          <p:cNvPr id="16" name="TextBox 15"/>
          <p:cNvSpPr txBox="1"/>
          <p:nvPr/>
        </p:nvSpPr>
        <p:spPr>
          <a:xfrm>
            <a:off x="685799" y="4895082"/>
            <a:ext cx="4911191" cy="461665"/>
          </a:xfrm>
          <a:prstGeom prst="rect">
            <a:avLst/>
          </a:prstGeom>
          <a:noFill/>
        </p:spPr>
        <p:txBody>
          <a:bodyPr wrap="square" rtlCol="0">
            <a:spAutoFit/>
          </a:bodyPr>
          <a:lstStyle/>
          <a:p>
            <a:r>
              <a:rPr lang="en-US" sz="2400" dirty="0"/>
              <a:t>5</a:t>
            </a:r>
            <a:r>
              <a:rPr lang="en-US" sz="2400" dirty="0" smtClean="0"/>
              <a:t>. games that belong to the children</a:t>
            </a:r>
            <a:endParaRPr lang="en-US" sz="2400" dirty="0"/>
          </a:p>
        </p:txBody>
      </p:sp>
      <p:sp>
        <p:nvSpPr>
          <p:cNvPr id="8" name="TextBox 7"/>
          <p:cNvSpPr txBox="1"/>
          <p:nvPr/>
        </p:nvSpPr>
        <p:spPr>
          <a:xfrm>
            <a:off x="5257800" y="2133600"/>
            <a:ext cx="3276600" cy="461665"/>
          </a:xfrm>
          <a:prstGeom prst="rect">
            <a:avLst/>
          </a:prstGeom>
          <a:noFill/>
        </p:spPr>
        <p:txBody>
          <a:bodyPr wrap="square" rtlCol="0">
            <a:spAutoFit/>
          </a:bodyPr>
          <a:lstStyle/>
          <a:p>
            <a:r>
              <a:rPr lang="en-US" sz="2400" dirty="0"/>
              <a:t>t</a:t>
            </a:r>
            <a:r>
              <a:rPr lang="en-US" sz="2400" dirty="0" smtClean="0"/>
              <a:t>he students’ notebooks</a:t>
            </a:r>
            <a:endParaRPr lang="en-US" sz="2400" dirty="0"/>
          </a:p>
        </p:txBody>
      </p:sp>
      <p:sp>
        <p:nvSpPr>
          <p:cNvPr id="19" name="TextBox 18"/>
          <p:cNvSpPr txBox="1"/>
          <p:nvPr/>
        </p:nvSpPr>
        <p:spPr>
          <a:xfrm>
            <a:off x="5257800" y="3043535"/>
            <a:ext cx="2937409" cy="461665"/>
          </a:xfrm>
          <a:prstGeom prst="rect">
            <a:avLst/>
          </a:prstGeom>
          <a:noFill/>
        </p:spPr>
        <p:txBody>
          <a:bodyPr wrap="square" rtlCol="0">
            <a:spAutoFit/>
          </a:bodyPr>
          <a:lstStyle/>
          <a:p>
            <a:r>
              <a:rPr lang="en-US" sz="2400" dirty="0"/>
              <a:t>t</a:t>
            </a:r>
            <a:r>
              <a:rPr lang="en-US" sz="2400" dirty="0" smtClean="0"/>
              <a:t>he cats’ yarn</a:t>
            </a:r>
            <a:endParaRPr lang="en-US" sz="2400" dirty="0"/>
          </a:p>
        </p:txBody>
      </p:sp>
      <p:sp>
        <p:nvSpPr>
          <p:cNvPr id="20" name="TextBox 19"/>
          <p:cNvSpPr txBox="1"/>
          <p:nvPr/>
        </p:nvSpPr>
        <p:spPr>
          <a:xfrm>
            <a:off x="5257800" y="3659889"/>
            <a:ext cx="2632609" cy="461665"/>
          </a:xfrm>
          <a:prstGeom prst="rect">
            <a:avLst/>
          </a:prstGeom>
          <a:noFill/>
        </p:spPr>
        <p:txBody>
          <a:bodyPr wrap="square" rtlCol="0">
            <a:spAutoFit/>
          </a:bodyPr>
          <a:lstStyle/>
          <a:p>
            <a:r>
              <a:rPr lang="en-US" sz="2400" dirty="0"/>
              <a:t>w</a:t>
            </a:r>
            <a:r>
              <a:rPr lang="en-US" sz="2400" dirty="0" smtClean="0"/>
              <a:t>omen’s flowers</a:t>
            </a:r>
            <a:endParaRPr lang="en-US" sz="2400" dirty="0"/>
          </a:p>
        </p:txBody>
      </p:sp>
      <p:sp>
        <p:nvSpPr>
          <p:cNvPr id="21" name="TextBox 20"/>
          <p:cNvSpPr txBox="1"/>
          <p:nvPr/>
        </p:nvSpPr>
        <p:spPr>
          <a:xfrm>
            <a:off x="5334000" y="4279609"/>
            <a:ext cx="2632609" cy="461665"/>
          </a:xfrm>
          <a:prstGeom prst="rect">
            <a:avLst/>
          </a:prstGeom>
          <a:noFill/>
        </p:spPr>
        <p:txBody>
          <a:bodyPr wrap="square" rtlCol="0">
            <a:spAutoFit/>
          </a:bodyPr>
          <a:lstStyle/>
          <a:p>
            <a:r>
              <a:rPr lang="en-US" sz="2400" dirty="0"/>
              <a:t>g</a:t>
            </a:r>
            <a:r>
              <a:rPr lang="en-US" sz="2400" dirty="0" smtClean="0"/>
              <a:t>irls’ toys</a:t>
            </a:r>
            <a:endParaRPr lang="en-US" sz="2400" dirty="0"/>
          </a:p>
        </p:txBody>
      </p:sp>
      <p:sp>
        <p:nvSpPr>
          <p:cNvPr id="22" name="TextBox 21"/>
          <p:cNvSpPr txBox="1"/>
          <p:nvPr/>
        </p:nvSpPr>
        <p:spPr>
          <a:xfrm>
            <a:off x="5334000" y="4893674"/>
            <a:ext cx="2890160" cy="461665"/>
          </a:xfrm>
          <a:prstGeom prst="rect">
            <a:avLst/>
          </a:prstGeom>
          <a:noFill/>
        </p:spPr>
        <p:txBody>
          <a:bodyPr wrap="square" rtlCol="0">
            <a:spAutoFit/>
          </a:bodyPr>
          <a:lstStyle/>
          <a:p>
            <a:r>
              <a:rPr lang="en-US" sz="2400" dirty="0"/>
              <a:t>c</a:t>
            </a:r>
            <a:r>
              <a:rPr lang="en-US" sz="2400" dirty="0" smtClean="0"/>
              <a:t>hildren’s games</a:t>
            </a:r>
            <a:endParaRPr lang="en-US" sz="2400" dirty="0"/>
          </a:p>
        </p:txBody>
      </p:sp>
      <p:sp>
        <p:nvSpPr>
          <p:cNvPr id="24" name="TextBox 23"/>
          <p:cNvSpPr txBox="1"/>
          <p:nvPr/>
        </p:nvSpPr>
        <p:spPr>
          <a:xfrm>
            <a:off x="2616005" y="5298406"/>
            <a:ext cx="6400800" cy="707886"/>
          </a:xfrm>
          <a:prstGeom prst="rect">
            <a:avLst/>
          </a:prstGeom>
          <a:solidFill>
            <a:schemeClr val="tx2">
              <a:lumMod val="60000"/>
              <a:lumOff val="40000"/>
            </a:schemeClr>
          </a:solidFill>
        </p:spPr>
        <p:txBody>
          <a:bodyPr wrap="square" rtlCol="0">
            <a:spAutoFit/>
          </a:bodyPr>
          <a:lstStyle/>
          <a:p>
            <a:r>
              <a:rPr lang="en-US" sz="2000" dirty="0" smtClean="0"/>
              <a:t>For plural nouns that </a:t>
            </a:r>
            <a:r>
              <a:rPr lang="en-US" sz="2000" b="1" dirty="0" smtClean="0"/>
              <a:t>end in </a:t>
            </a:r>
            <a:r>
              <a:rPr lang="en-US" sz="2000" b="1" i="1" dirty="0" smtClean="0"/>
              <a:t>s</a:t>
            </a:r>
            <a:r>
              <a:rPr lang="en-US" sz="2000" dirty="0" smtClean="0"/>
              <a:t>, just add an apostrophe to the end of the word. </a:t>
            </a:r>
          </a:p>
        </p:txBody>
      </p:sp>
      <p:sp>
        <p:nvSpPr>
          <p:cNvPr id="25" name="TextBox 24"/>
          <p:cNvSpPr txBox="1"/>
          <p:nvPr/>
        </p:nvSpPr>
        <p:spPr>
          <a:xfrm>
            <a:off x="2625218" y="5943600"/>
            <a:ext cx="6391588" cy="707886"/>
          </a:xfrm>
          <a:prstGeom prst="rect">
            <a:avLst/>
          </a:prstGeom>
          <a:solidFill>
            <a:schemeClr val="tx2">
              <a:lumMod val="60000"/>
              <a:lumOff val="40000"/>
            </a:schemeClr>
          </a:solidFill>
        </p:spPr>
        <p:txBody>
          <a:bodyPr wrap="square" rtlCol="0">
            <a:spAutoFit/>
          </a:bodyPr>
          <a:lstStyle/>
          <a:p>
            <a:r>
              <a:rPr lang="en-US" sz="2000" dirty="0" smtClean="0"/>
              <a:t>For plural nouns that </a:t>
            </a:r>
            <a:r>
              <a:rPr lang="en-US" sz="2000" b="1" dirty="0" smtClean="0"/>
              <a:t>do not end in </a:t>
            </a:r>
            <a:r>
              <a:rPr lang="en-US" sz="2000" b="1" i="1" dirty="0" smtClean="0"/>
              <a:t>s</a:t>
            </a:r>
            <a:r>
              <a:rPr lang="en-US" sz="2000" dirty="0" smtClean="0"/>
              <a:t>, add an </a:t>
            </a:r>
            <a:r>
              <a:rPr lang="en-US" sz="2000" b="1" dirty="0" smtClean="0">
                <a:solidFill>
                  <a:srgbClr val="FF0000"/>
                </a:solidFill>
                <a:latin typeface="Bernard MT Condensed" panose="02050806060905020404" pitchFamily="18" charset="0"/>
              </a:rPr>
              <a:t>’</a:t>
            </a:r>
            <a:r>
              <a:rPr lang="en-US" sz="2000" b="1" dirty="0"/>
              <a:t>s</a:t>
            </a:r>
            <a:r>
              <a:rPr lang="en-US" sz="2000" dirty="0" smtClean="0"/>
              <a:t> to the end of the word. </a:t>
            </a:r>
          </a:p>
        </p:txBody>
      </p:sp>
      <p:pic>
        <p:nvPicPr>
          <p:cNvPr id="10" name="Picture 3" descr="G:\Digital Scrapbooking\JPaige_SensitiveBoy_BinderClip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173071">
            <a:off x="1094290" y="671298"/>
            <a:ext cx="1100403" cy="169609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arm_rooster_and_hens_ow.png"/>
          <p:cNvPicPr>
            <a:picLocks noChangeAspect="1"/>
          </p:cNvPicPr>
          <p:nvPr/>
        </p:nvPicPr>
        <p:blipFill rotWithShape="1">
          <a:blip r:embed="rId6"/>
          <a:srcRect l="1" r="33692"/>
          <a:stretch/>
        </p:blipFill>
        <p:spPr>
          <a:xfrm>
            <a:off x="7542604" y="6142821"/>
            <a:ext cx="991796" cy="806460"/>
          </a:xfrm>
          <a:prstGeom prst="rect">
            <a:avLst/>
          </a:prstGeom>
        </p:spPr>
      </p:pic>
    </p:spTree>
    <p:extLst>
      <p:ext uri="{BB962C8B-B14F-4D97-AF65-F5344CB8AC3E}">
        <p14:creationId xmlns:p14="http://schemas.microsoft.com/office/powerpoint/2010/main" val="2819845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6" presetClass="entr" presetSubtype="0"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80">
                                          <p:stCondLst>
                                            <p:cond delay="0"/>
                                          </p:stCondLst>
                                        </p:cTn>
                                        <p:tgtEl>
                                          <p:spTgt spid="23"/>
                                        </p:tgtEl>
                                      </p:cBhvr>
                                    </p:animEffect>
                                    <p:anim calcmode="lin" valueType="num">
                                      <p:cBhvr>
                                        <p:cTn id="6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2" dur="26">
                                          <p:stCondLst>
                                            <p:cond delay="650"/>
                                          </p:stCondLst>
                                        </p:cTn>
                                        <p:tgtEl>
                                          <p:spTgt spid="23"/>
                                        </p:tgtEl>
                                      </p:cBhvr>
                                      <p:to x="100000" y="60000"/>
                                    </p:animScale>
                                    <p:animScale>
                                      <p:cBhvr>
                                        <p:cTn id="73" dur="166" decel="50000">
                                          <p:stCondLst>
                                            <p:cond delay="676"/>
                                          </p:stCondLst>
                                        </p:cTn>
                                        <p:tgtEl>
                                          <p:spTgt spid="23"/>
                                        </p:tgtEl>
                                      </p:cBhvr>
                                      <p:to x="100000" y="100000"/>
                                    </p:animScale>
                                    <p:animScale>
                                      <p:cBhvr>
                                        <p:cTn id="74" dur="26">
                                          <p:stCondLst>
                                            <p:cond delay="1312"/>
                                          </p:stCondLst>
                                        </p:cTn>
                                        <p:tgtEl>
                                          <p:spTgt spid="23"/>
                                        </p:tgtEl>
                                      </p:cBhvr>
                                      <p:to x="100000" y="80000"/>
                                    </p:animScale>
                                    <p:animScale>
                                      <p:cBhvr>
                                        <p:cTn id="75" dur="166" decel="50000">
                                          <p:stCondLst>
                                            <p:cond delay="1338"/>
                                          </p:stCondLst>
                                        </p:cTn>
                                        <p:tgtEl>
                                          <p:spTgt spid="23"/>
                                        </p:tgtEl>
                                      </p:cBhvr>
                                      <p:to x="100000" y="100000"/>
                                    </p:animScale>
                                    <p:animScale>
                                      <p:cBhvr>
                                        <p:cTn id="76" dur="26">
                                          <p:stCondLst>
                                            <p:cond delay="1642"/>
                                          </p:stCondLst>
                                        </p:cTn>
                                        <p:tgtEl>
                                          <p:spTgt spid="23"/>
                                        </p:tgtEl>
                                      </p:cBhvr>
                                      <p:to x="100000" y="90000"/>
                                    </p:animScale>
                                    <p:animScale>
                                      <p:cBhvr>
                                        <p:cTn id="77" dur="166" decel="50000">
                                          <p:stCondLst>
                                            <p:cond delay="1668"/>
                                          </p:stCondLst>
                                        </p:cTn>
                                        <p:tgtEl>
                                          <p:spTgt spid="23"/>
                                        </p:tgtEl>
                                      </p:cBhvr>
                                      <p:to x="100000" y="100000"/>
                                    </p:animScale>
                                    <p:animScale>
                                      <p:cBhvr>
                                        <p:cTn id="78" dur="26">
                                          <p:stCondLst>
                                            <p:cond delay="1808"/>
                                          </p:stCondLst>
                                        </p:cTn>
                                        <p:tgtEl>
                                          <p:spTgt spid="23"/>
                                        </p:tgtEl>
                                      </p:cBhvr>
                                      <p:to x="100000" y="95000"/>
                                    </p:animScale>
                                    <p:animScale>
                                      <p:cBhvr>
                                        <p:cTn id="79"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5364" name="Picture 4" descr="E:\Digital Scrapbooking\flergs-prettylittlethings-p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5" name="Picture 5" descr="E:\Digital Scrapbooking\lliella_LittleRed_frame1.png"/>
          <p:cNvPicPr>
            <a:picLocks noChangeAspect="1" noChangeArrowheads="1"/>
          </p:cNvPicPr>
          <p:nvPr/>
        </p:nvPicPr>
        <p:blipFill>
          <a:blip r:embed="rId3" cstate="print"/>
          <a:srcRect/>
          <a:stretch>
            <a:fillRect/>
          </a:stretch>
        </p:blipFill>
        <p:spPr bwMode="auto">
          <a:xfrm>
            <a:off x="0" y="17060"/>
            <a:ext cx="9144000" cy="6858000"/>
          </a:xfrm>
          <a:prstGeom prst="rect">
            <a:avLst/>
          </a:prstGeom>
          <a:noFill/>
        </p:spPr>
      </p:pic>
      <p:pic>
        <p:nvPicPr>
          <p:cNvPr id="1035" name="Picture 11" descr="G:\Digital Scrapbooking\jbillingsley-topten-journa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191" y="5634744"/>
            <a:ext cx="1660410"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99" y="5638800"/>
            <a:ext cx="1295401" cy="584775"/>
          </a:xfrm>
          <a:prstGeom prst="rect">
            <a:avLst/>
          </a:prstGeom>
          <a:noFill/>
        </p:spPr>
        <p:txBody>
          <a:bodyPr wrap="square" rtlCol="0">
            <a:spAutoFit/>
          </a:bodyPr>
          <a:lstStyle/>
          <a:p>
            <a:r>
              <a:rPr lang="en-US" sz="3200" b="1" dirty="0" smtClean="0">
                <a:latin typeface="Gisha" panose="020B0502040204020203" pitchFamily="34" charset="-79"/>
                <a:cs typeface="Gisha" panose="020B0502040204020203" pitchFamily="34" charset="-79"/>
              </a:rPr>
              <a:t>Day 2</a:t>
            </a:r>
            <a:endParaRPr lang="en-US" sz="3200" b="1" dirty="0">
              <a:latin typeface="Gisha" panose="020B0502040204020203" pitchFamily="34" charset="-79"/>
              <a:cs typeface="Gisha" panose="020B0502040204020203" pitchFamily="34" charset="-79"/>
            </a:endParaRPr>
          </a:p>
        </p:txBody>
      </p:sp>
      <p:sp>
        <p:nvSpPr>
          <p:cNvPr id="18" name="TextBox 17"/>
          <p:cNvSpPr txBox="1"/>
          <p:nvPr/>
        </p:nvSpPr>
        <p:spPr>
          <a:xfrm>
            <a:off x="1066800" y="1828800"/>
            <a:ext cx="7010400" cy="477054"/>
          </a:xfrm>
          <a:prstGeom prst="rect">
            <a:avLst/>
          </a:prstGeom>
          <a:noFill/>
        </p:spPr>
        <p:txBody>
          <a:bodyPr wrap="square" rtlCol="0">
            <a:spAutoFit/>
          </a:bodyPr>
          <a:lstStyle/>
          <a:p>
            <a:r>
              <a:rPr lang="en-US" sz="2500" dirty="0" smtClean="0"/>
              <a:t>	</a:t>
            </a:r>
            <a:endParaRPr lang="en-US" sz="2600" dirty="0"/>
          </a:p>
        </p:txBody>
      </p:sp>
      <p:pic>
        <p:nvPicPr>
          <p:cNvPr id="23" name="Picture 4" descr="G:\Digital Scrapbooking\jbillingsley-topten-pap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104085"/>
            <a:ext cx="7451610" cy="4353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502839"/>
            <a:ext cx="8686800" cy="615553"/>
          </a:xfrm>
          <a:prstGeom prst="rect">
            <a:avLst/>
          </a:prstGeom>
          <a:noFill/>
        </p:spPr>
        <p:txBody>
          <a:bodyPr wrap="square" rtlCol="0">
            <a:spAutoFit/>
          </a:bodyPr>
          <a:lstStyle/>
          <a:p>
            <a:pPr algn="ctr"/>
            <a:r>
              <a:rPr lang="en-US" sz="3400" b="1" dirty="0" smtClean="0">
                <a:latin typeface="Gisha" panose="020B0502040204020203" pitchFamily="34" charset="-79"/>
                <a:cs typeface="Gisha" panose="020B0502040204020203" pitchFamily="34" charset="-79"/>
              </a:rPr>
              <a:t>The case of the missing </a:t>
            </a:r>
            <a:r>
              <a:rPr lang="en-US" sz="3400" b="1" dirty="0" smtClean="0">
                <a:solidFill>
                  <a:srgbClr val="FF0000"/>
                </a:solidFill>
                <a:latin typeface="Gisha" panose="020B0502040204020203" pitchFamily="34" charset="-79"/>
                <a:cs typeface="Gisha" panose="020B0502040204020203" pitchFamily="34" charset="-79"/>
              </a:rPr>
              <a:t>apostrophes</a:t>
            </a:r>
            <a:r>
              <a:rPr lang="en-US" sz="3400" b="1" dirty="0" smtClean="0">
                <a:latin typeface="Gisha" panose="020B0502040204020203" pitchFamily="34" charset="-79"/>
                <a:cs typeface="Gisha" panose="020B0502040204020203" pitchFamily="34" charset="-79"/>
              </a:rPr>
              <a:t>!</a:t>
            </a:r>
            <a:endParaRPr lang="en-US" sz="3400" b="1" dirty="0">
              <a:latin typeface="Gisha" panose="020B0502040204020203" pitchFamily="34" charset="-79"/>
              <a:cs typeface="Gisha" panose="020B0502040204020203" pitchFamily="34" charset="-79"/>
            </a:endParaRPr>
          </a:p>
        </p:txBody>
      </p:sp>
      <p:sp>
        <p:nvSpPr>
          <p:cNvPr id="7" name="TextBox 6"/>
          <p:cNvSpPr txBox="1"/>
          <p:nvPr/>
        </p:nvSpPr>
        <p:spPr>
          <a:xfrm>
            <a:off x="990600" y="1295400"/>
            <a:ext cx="5943600" cy="830997"/>
          </a:xfrm>
          <a:prstGeom prst="rect">
            <a:avLst/>
          </a:prstGeom>
          <a:solidFill>
            <a:schemeClr val="accent6">
              <a:lumMod val="40000"/>
              <a:lumOff val="60000"/>
            </a:schemeClr>
          </a:solidFill>
        </p:spPr>
        <p:txBody>
          <a:bodyPr wrap="square" rtlCol="0">
            <a:spAutoFit/>
          </a:bodyPr>
          <a:lstStyle/>
          <a:p>
            <a:r>
              <a:rPr lang="en-US" sz="2400" dirty="0" smtClean="0"/>
              <a:t>Help Captain Cluck determine where the missing apostrophe belongs in the sentence. </a:t>
            </a:r>
            <a:endParaRPr lang="en-US" sz="2400" dirty="0"/>
          </a:p>
        </p:txBody>
      </p:sp>
      <p:pic>
        <p:nvPicPr>
          <p:cNvPr id="15" name="Picture 14" descr="cluck.png">
            <a:hlinkClick r:id="rId6"/>
          </p:cNvPr>
          <p:cNvPicPr>
            <a:picLocks noChangeAspect="1"/>
          </p:cNvPicPr>
          <p:nvPr/>
        </p:nvPicPr>
        <p:blipFill>
          <a:blip r:embed="rId7"/>
          <a:srcRect l="21387" r="20591"/>
          <a:stretch>
            <a:fillRect/>
          </a:stretch>
        </p:blipFill>
        <p:spPr>
          <a:xfrm>
            <a:off x="6884922" y="1191716"/>
            <a:ext cx="1582252" cy="2671465"/>
          </a:xfrm>
          <a:prstGeom prst="rect">
            <a:avLst/>
          </a:prstGeom>
        </p:spPr>
      </p:pic>
      <p:sp>
        <p:nvSpPr>
          <p:cNvPr id="8" name="TextBox 7"/>
          <p:cNvSpPr txBox="1"/>
          <p:nvPr/>
        </p:nvSpPr>
        <p:spPr>
          <a:xfrm>
            <a:off x="838200" y="3195935"/>
            <a:ext cx="7620000" cy="461665"/>
          </a:xfrm>
          <a:prstGeom prst="rect">
            <a:avLst/>
          </a:prstGeom>
          <a:noFill/>
        </p:spPr>
        <p:txBody>
          <a:bodyPr wrap="square" rtlCol="0">
            <a:spAutoFit/>
          </a:bodyPr>
          <a:lstStyle/>
          <a:p>
            <a:r>
              <a:rPr lang="en-US" sz="2400" dirty="0" smtClean="0"/>
              <a:t>2. I wear Pops handkerchief around my neck. </a:t>
            </a:r>
            <a:endParaRPr lang="en-US" sz="2400" dirty="0"/>
          </a:p>
        </p:txBody>
      </p:sp>
      <p:sp>
        <p:nvSpPr>
          <p:cNvPr id="17" name="TextBox 16"/>
          <p:cNvSpPr txBox="1"/>
          <p:nvPr/>
        </p:nvSpPr>
        <p:spPr>
          <a:xfrm>
            <a:off x="838200" y="2293203"/>
            <a:ext cx="5867400" cy="830997"/>
          </a:xfrm>
          <a:prstGeom prst="rect">
            <a:avLst/>
          </a:prstGeom>
          <a:noFill/>
        </p:spPr>
        <p:txBody>
          <a:bodyPr wrap="square" rtlCol="0">
            <a:spAutoFit/>
          </a:bodyPr>
          <a:lstStyle/>
          <a:p>
            <a:r>
              <a:rPr lang="en-US" sz="2400" dirty="0" smtClean="0"/>
              <a:t>1. On opening day no cars are allowed on the towns bridge.</a:t>
            </a:r>
            <a:endParaRPr lang="en-US" sz="2400" dirty="0"/>
          </a:p>
        </p:txBody>
      </p:sp>
      <p:sp>
        <p:nvSpPr>
          <p:cNvPr id="19" name="TextBox 18"/>
          <p:cNvSpPr txBox="1"/>
          <p:nvPr/>
        </p:nvSpPr>
        <p:spPr>
          <a:xfrm>
            <a:off x="838200" y="3893403"/>
            <a:ext cx="7010400" cy="830997"/>
          </a:xfrm>
          <a:prstGeom prst="rect">
            <a:avLst/>
          </a:prstGeom>
          <a:noFill/>
        </p:spPr>
        <p:txBody>
          <a:bodyPr wrap="square" rtlCol="0">
            <a:spAutoFit/>
          </a:bodyPr>
          <a:lstStyle/>
          <a:p>
            <a:r>
              <a:rPr lang="en-US" sz="2400" dirty="0" smtClean="0"/>
              <a:t>3. The </a:t>
            </a:r>
            <a:r>
              <a:rPr lang="en-US" sz="2400" dirty="0" err="1" smtClean="0"/>
              <a:t>fishermens</a:t>
            </a:r>
            <a:r>
              <a:rPr lang="en-US" sz="2400" dirty="0" smtClean="0"/>
              <a:t> boats go under the bridge into the San Francisco Bay. </a:t>
            </a:r>
            <a:endParaRPr lang="en-US" sz="2400" dirty="0"/>
          </a:p>
        </p:txBody>
      </p:sp>
      <p:sp>
        <p:nvSpPr>
          <p:cNvPr id="20" name="TextBox 19"/>
          <p:cNvSpPr txBox="1"/>
          <p:nvPr/>
        </p:nvSpPr>
        <p:spPr>
          <a:xfrm>
            <a:off x="838200" y="4872335"/>
            <a:ext cx="7328687" cy="461665"/>
          </a:xfrm>
          <a:prstGeom prst="rect">
            <a:avLst/>
          </a:prstGeom>
          <a:noFill/>
        </p:spPr>
        <p:txBody>
          <a:bodyPr wrap="square" rtlCol="0">
            <a:spAutoFit/>
          </a:bodyPr>
          <a:lstStyle/>
          <a:p>
            <a:r>
              <a:rPr lang="en-US" sz="2400" dirty="0" smtClean="0"/>
              <a:t>4. </a:t>
            </a:r>
            <a:r>
              <a:rPr lang="en-US" sz="2400" dirty="0" err="1" smtClean="0"/>
              <a:t>Charlies</a:t>
            </a:r>
            <a:r>
              <a:rPr lang="en-US" sz="2400" dirty="0" smtClean="0"/>
              <a:t> smile stretches across his face as he watches. </a:t>
            </a:r>
            <a:endParaRPr lang="en-US" sz="2400" dirty="0"/>
          </a:p>
        </p:txBody>
      </p:sp>
      <p:sp>
        <p:nvSpPr>
          <p:cNvPr id="22" name="TextBox 21"/>
          <p:cNvSpPr txBox="1"/>
          <p:nvPr/>
        </p:nvSpPr>
        <p:spPr>
          <a:xfrm>
            <a:off x="914400" y="2286000"/>
            <a:ext cx="5867400" cy="830997"/>
          </a:xfrm>
          <a:prstGeom prst="rect">
            <a:avLst/>
          </a:prstGeom>
          <a:solidFill>
            <a:schemeClr val="accent2">
              <a:lumMod val="60000"/>
              <a:lumOff val="40000"/>
            </a:schemeClr>
          </a:solidFill>
        </p:spPr>
        <p:txBody>
          <a:bodyPr wrap="square" rtlCol="0">
            <a:spAutoFit/>
          </a:bodyPr>
          <a:lstStyle/>
          <a:p>
            <a:r>
              <a:rPr lang="en-US" sz="2400" dirty="0" smtClean="0"/>
              <a:t>1. On opening day no cars are allowed on the town</a:t>
            </a:r>
            <a:r>
              <a:rPr lang="en-US" sz="2400" dirty="0" smtClean="0">
                <a:solidFill>
                  <a:srgbClr val="FF0000"/>
                </a:solidFill>
              </a:rPr>
              <a:t>’</a:t>
            </a:r>
            <a:r>
              <a:rPr lang="en-US" sz="2400" dirty="0" smtClean="0"/>
              <a:t>s bridge.</a:t>
            </a:r>
            <a:endParaRPr lang="en-US" sz="2400" dirty="0"/>
          </a:p>
        </p:txBody>
      </p:sp>
      <p:sp>
        <p:nvSpPr>
          <p:cNvPr id="24" name="TextBox 23"/>
          <p:cNvSpPr txBox="1"/>
          <p:nvPr/>
        </p:nvSpPr>
        <p:spPr>
          <a:xfrm>
            <a:off x="914400" y="3217515"/>
            <a:ext cx="6096000" cy="461665"/>
          </a:xfrm>
          <a:prstGeom prst="rect">
            <a:avLst/>
          </a:prstGeom>
          <a:solidFill>
            <a:schemeClr val="accent2">
              <a:lumMod val="60000"/>
              <a:lumOff val="40000"/>
            </a:schemeClr>
          </a:solidFill>
        </p:spPr>
        <p:txBody>
          <a:bodyPr wrap="square" rtlCol="0">
            <a:spAutoFit/>
          </a:bodyPr>
          <a:lstStyle/>
          <a:p>
            <a:r>
              <a:rPr lang="en-US" sz="2400" dirty="0" smtClean="0"/>
              <a:t>2. I wear Pop</a:t>
            </a:r>
            <a:r>
              <a:rPr lang="en-US" sz="2400" dirty="0" smtClean="0">
                <a:solidFill>
                  <a:srgbClr val="FF0000"/>
                </a:solidFill>
              </a:rPr>
              <a:t>’</a:t>
            </a:r>
            <a:r>
              <a:rPr lang="en-US" sz="2400" dirty="0" smtClean="0"/>
              <a:t>s handkerchief around my neck. </a:t>
            </a:r>
            <a:endParaRPr lang="en-US" sz="2400" dirty="0"/>
          </a:p>
        </p:txBody>
      </p:sp>
      <p:sp>
        <p:nvSpPr>
          <p:cNvPr id="25" name="TextBox 24"/>
          <p:cNvSpPr txBox="1"/>
          <p:nvPr/>
        </p:nvSpPr>
        <p:spPr>
          <a:xfrm>
            <a:off x="914400" y="3886200"/>
            <a:ext cx="7010400" cy="830997"/>
          </a:xfrm>
          <a:prstGeom prst="rect">
            <a:avLst/>
          </a:prstGeom>
          <a:solidFill>
            <a:schemeClr val="accent2">
              <a:lumMod val="60000"/>
              <a:lumOff val="40000"/>
            </a:schemeClr>
          </a:solidFill>
        </p:spPr>
        <p:txBody>
          <a:bodyPr wrap="square" rtlCol="0">
            <a:spAutoFit/>
          </a:bodyPr>
          <a:lstStyle/>
          <a:p>
            <a:r>
              <a:rPr lang="en-US" sz="2400" dirty="0" smtClean="0"/>
              <a:t>3. The fishermen</a:t>
            </a:r>
            <a:r>
              <a:rPr lang="en-US" sz="2400" dirty="0" smtClean="0">
                <a:solidFill>
                  <a:srgbClr val="FF0000"/>
                </a:solidFill>
              </a:rPr>
              <a:t>’</a:t>
            </a:r>
            <a:r>
              <a:rPr lang="en-US" sz="2400" dirty="0" smtClean="0"/>
              <a:t>s boats go under the bridge into the San Francisco Bay. </a:t>
            </a:r>
            <a:endParaRPr lang="en-US" sz="2400" dirty="0"/>
          </a:p>
        </p:txBody>
      </p:sp>
      <p:sp>
        <p:nvSpPr>
          <p:cNvPr id="26" name="TextBox 25"/>
          <p:cNvSpPr txBox="1"/>
          <p:nvPr/>
        </p:nvSpPr>
        <p:spPr>
          <a:xfrm>
            <a:off x="927886" y="4833357"/>
            <a:ext cx="7361923" cy="461665"/>
          </a:xfrm>
          <a:prstGeom prst="rect">
            <a:avLst/>
          </a:prstGeom>
          <a:solidFill>
            <a:schemeClr val="accent2">
              <a:lumMod val="60000"/>
              <a:lumOff val="40000"/>
            </a:schemeClr>
          </a:solidFill>
        </p:spPr>
        <p:txBody>
          <a:bodyPr wrap="square" rtlCol="0">
            <a:spAutoFit/>
          </a:bodyPr>
          <a:lstStyle/>
          <a:p>
            <a:r>
              <a:rPr lang="en-US" sz="2400" dirty="0" smtClean="0"/>
              <a:t>4. Charlie</a:t>
            </a:r>
            <a:r>
              <a:rPr lang="en-US" sz="2400" dirty="0" smtClean="0">
                <a:solidFill>
                  <a:srgbClr val="FF0000"/>
                </a:solidFill>
              </a:rPr>
              <a:t>’</a:t>
            </a:r>
            <a:r>
              <a:rPr lang="en-US" sz="2400" dirty="0" smtClean="0"/>
              <a:t>s smile stretches across his face as he watches. </a:t>
            </a:r>
            <a:endParaRPr lang="en-US" sz="2400" dirty="0"/>
          </a:p>
        </p:txBody>
      </p:sp>
    </p:spTree>
    <p:extLst>
      <p:ext uri="{BB962C8B-B14F-4D97-AF65-F5344CB8AC3E}">
        <p14:creationId xmlns:p14="http://schemas.microsoft.com/office/powerpoint/2010/main" val="2975719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7" grpId="0"/>
      <p:bldP spid="19" grpId="0"/>
      <p:bldP spid="20" grpId="0"/>
      <p:bldP spid="22"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2399</TotalTime>
  <Words>1055</Words>
  <Application>Microsoft Office PowerPoint</Application>
  <PresentationFormat>On-screen Show (4:3)</PresentationFormat>
  <Paragraphs>161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Carolyn&amp;Alek</dc:creator>
  <cp:lastModifiedBy>ELIZABETH EVANS</cp:lastModifiedBy>
  <cp:revision>65</cp:revision>
  <dcterms:created xsi:type="dcterms:W3CDTF">2014-04-01T01:19:14Z</dcterms:created>
  <dcterms:modified xsi:type="dcterms:W3CDTF">2015-02-09T17:37:41Z</dcterms:modified>
</cp:coreProperties>
</file>